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x="18288000" cy="10287000"/>
  <p:notesSz cx="6858000" cy="9144000"/>
  <p:embeddedFontLst>
    <p:embeddedFont>
      <p:font typeface="Baskerville Display PT Bold" charset="1" panose="02030702080406020203"/>
      <p:regular r:id="rId28"/>
    </p:embeddedFont>
    <p:embeddedFont>
      <p:font typeface="Poppins" charset="1" panose="00000500000000000000"/>
      <p:regular r:id="rId29"/>
    </p:embeddedFont>
    <p:embeddedFont>
      <p:font typeface="Poppins Bold" charset="1" panose="00000800000000000000"/>
      <p:regular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20.jpeg" Type="http://schemas.openxmlformats.org/officeDocument/2006/relationships/image"/><Relationship Id="rId7" Target="../media/image21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22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23.jpeg" Type="http://schemas.openxmlformats.org/officeDocument/2006/relationships/image"/><Relationship Id="rId7" Target="../media/image24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25.jpeg" Type="http://schemas.openxmlformats.org/officeDocument/2006/relationships/image"/><Relationship Id="rId7" Target="../media/image26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27.jpeg" Type="http://schemas.openxmlformats.org/officeDocument/2006/relationships/image"/><Relationship Id="rId7" Target="../media/image28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29.jpeg" Type="http://schemas.openxmlformats.org/officeDocument/2006/relationships/image"/><Relationship Id="rId7" Target="../media/image30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31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18.jpeg" Type="http://schemas.openxmlformats.org/officeDocument/2006/relationships/image"/><Relationship Id="rId7" Target="../media/image32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18.jpeg" Type="http://schemas.openxmlformats.org/officeDocument/2006/relationships/image"/><Relationship Id="rId7" Target="../media/image33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18.jpeg" Type="http://schemas.openxmlformats.org/officeDocument/2006/relationships/image"/><Relationship Id="rId7" Target="../media/image34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7.jpeg" Type="http://schemas.openxmlformats.org/officeDocument/2006/relationships/image"/><Relationship Id="rId7" Target="../media/image8.jpe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5.png" Type="http://schemas.openxmlformats.org/officeDocument/2006/relationships/image"/><Relationship Id="rId6" Target="../media/image6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9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5.png" Type="http://schemas.openxmlformats.org/officeDocument/2006/relationships/image"/><Relationship Id="rId6" Target="../media/image6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11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12.jpeg" Type="http://schemas.openxmlformats.org/officeDocument/2006/relationships/image"/><Relationship Id="rId7" Target="../media/image13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14.jpeg" Type="http://schemas.openxmlformats.org/officeDocument/2006/relationships/image"/><Relationship Id="rId7" Target="../media/image15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16.jpeg" Type="http://schemas.openxmlformats.org/officeDocument/2006/relationships/image"/><Relationship Id="rId7" Target="../media/image17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18.jpeg" Type="http://schemas.openxmlformats.org/officeDocument/2006/relationships/image"/><Relationship Id="rId7" Target="../media/image19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1611" r="0" b="-11611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9365" y="-295013"/>
            <a:ext cx="18297365" cy="1500831"/>
            <a:chOff x="0" y="0"/>
            <a:chExt cx="4819059" cy="39528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9059" cy="395281"/>
            </a:xfrm>
            <a:custGeom>
              <a:avLst/>
              <a:gdLst/>
              <a:ahLst/>
              <a:cxnLst/>
              <a:rect r="r" b="b" t="t" l="l"/>
              <a:pathLst>
                <a:path h="395281" w="4819059">
                  <a:moveTo>
                    <a:pt x="0" y="0"/>
                  </a:moveTo>
                  <a:lnTo>
                    <a:pt x="4819059" y="0"/>
                  </a:lnTo>
                  <a:lnTo>
                    <a:pt x="4819059" y="395281"/>
                  </a:lnTo>
                  <a:lnTo>
                    <a:pt x="0" y="395281"/>
                  </a:lnTo>
                  <a:close/>
                </a:path>
              </a:pathLst>
            </a:custGeom>
            <a:solidFill>
              <a:srgbClr val="764F19">
                <a:alpha val="31765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4819059" cy="4429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6998871" y="500228"/>
            <a:ext cx="260429" cy="260429"/>
          </a:xfrm>
          <a:custGeom>
            <a:avLst/>
            <a:gdLst/>
            <a:ahLst/>
            <a:cxnLst/>
            <a:rect r="r" b="b" t="t" l="l"/>
            <a:pathLst>
              <a:path h="260429" w="260429">
                <a:moveTo>
                  <a:pt x="0" y="0"/>
                </a:moveTo>
                <a:lnTo>
                  <a:pt x="260429" y="0"/>
                </a:lnTo>
                <a:lnTo>
                  <a:pt x="260429" y="260429"/>
                </a:lnTo>
                <a:lnTo>
                  <a:pt x="0" y="26042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7" id="7"/>
          <p:cNvSpPr/>
          <p:nvPr/>
        </p:nvSpPr>
        <p:spPr>
          <a:xfrm>
            <a:off x="5913378" y="7847857"/>
            <a:ext cx="6492240" cy="0"/>
          </a:xfrm>
          <a:prstGeom prst="line">
            <a:avLst/>
          </a:prstGeom>
          <a:ln cap="flat" w="38100">
            <a:solidFill>
              <a:srgbClr val="A46F2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7994471" y="2743468"/>
            <a:ext cx="1742807" cy="1742807"/>
          </a:xfrm>
          <a:custGeom>
            <a:avLst/>
            <a:gdLst/>
            <a:ahLst/>
            <a:cxnLst/>
            <a:rect r="r" b="b" t="t" l="l"/>
            <a:pathLst>
              <a:path h="1742807" w="1742807">
                <a:moveTo>
                  <a:pt x="0" y="0"/>
                </a:moveTo>
                <a:lnTo>
                  <a:pt x="1742807" y="0"/>
                </a:lnTo>
                <a:lnTo>
                  <a:pt x="1742807" y="1742807"/>
                </a:lnTo>
                <a:lnTo>
                  <a:pt x="0" y="174280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3770424" y="5516561"/>
            <a:ext cx="10747152" cy="17513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92"/>
              </a:lnSpc>
            </a:pPr>
            <a:r>
              <a:rPr lang="en-US" sz="6047">
                <a:solidFill>
                  <a:srgbClr val="FFFFFF"/>
                </a:solidFill>
                <a:latin typeface="Baskerville Display PT Bold"/>
              </a:rPr>
              <a:t>HOTEL RESERVATION ANALYSIS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5011963" y="452603"/>
            <a:ext cx="1303172" cy="2760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100"/>
              </a:lnSpc>
              <a:spcBef>
                <a:spcPct val="0"/>
              </a:spcBef>
            </a:pPr>
            <a:r>
              <a:rPr lang="en-US" sz="1500" spc="-30">
                <a:solidFill>
                  <a:srgbClr val="FFFFFF"/>
                </a:solidFill>
                <a:latin typeface="Poppins"/>
              </a:rPr>
              <a:t>Contact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708791" y="452603"/>
            <a:ext cx="1303172" cy="2760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100"/>
              </a:lnSpc>
              <a:spcBef>
                <a:spcPct val="0"/>
              </a:spcBef>
            </a:pPr>
            <a:r>
              <a:rPr lang="en-US" sz="1500" spc="-30">
                <a:solidFill>
                  <a:srgbClr val="FFFFFF"/>
                </a:solidFill>
                <a:latin typeface="Poppins"/>
              </a:rPr>
              <a:t>About Us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405618" y="452603"/>
            <a:ext cx="1303172" cy="2760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100"/>
              </a:lnSpc>
              <a:spcBef>
                <a:spcPct val="0"/>
              </a:spcBef>
            </a:pPr>
            <a:r>
              <a:rPr lang="en-US" sz="1500" spc="-30">
                <a:solidFill>
                  <a:srgbClr val="FFFFFF"/>
                </a:solidFill>
                <a:latin typeface="Poppins"/>
              </a:rPr>
              <a:t>Service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102446" y="452603"/>
            <a:ext cx="1303172" cy="2760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100"/>
              </a:lnSpc>
              <a:spcBef>
                <a:spcPct val="0"/>
              </a:spcBef>
            </a:pPr>
            <a:r>
              <a:rPr lang="en-US" sz="1500" spc="-30">
                <a:solidFill>
                  <a:srgbClr val="FFFFFF"/>
                </a:solidFill>
                <a:latin typeface="Poppins"/>
              </a:rPr>
              <a:t>Home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539123" y="8399139"/>
            <a:ext cx="9821254" cy="5099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 spc="-55">
                <a:solidFill>
                  <a:srgbClr val="FFFFFF"/>
                </a:solidFill>
                <a:latin typeface="Poppins"/>
              </a:rPr>
              <a:t>HOTEL RESERVATION ANALYSIS WITH SQL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-956811" y="372886"/>
            <a:ext cx="6078379" cy="4164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94"/>
              </a:lnSpc>
            </a:pPr>
            <a:r>
              <a:rPr lang="en-US" sz="2353" spc="505">
                <a:solidFill>
                  <a:srgbClr val="FFFFFF"/>
                </a:solidFill>
                <a:latin typeface="Poppins"/>
              </a:rPr>
              <a:t>MENTORENESS</a:t>
            </a:r>
          </a:p>
        </p:txBody>
      </p:sp>
      <p:sp>
        <p:nvSpPr>
          <p:cNvPr name="AutoShape 16" id="16"/>
          <p:cNvSpPr/>
          <p:nvPr/>
        </p:nvSpPr>
        <p:spPr>
          <a:xfrm>
            <a:off x="5893198" y="5124450"/>
            <a:ext cx="6492240" cy="0"/>
          </a:xfrm>
          <a:prstGeom prst="line">
            <a:avLst/>
          </a:prstGeom>
          <a:ln cap="flat" w="38100">
            <a:solidFill>
              <a:srgbClr val="A46F25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4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699679" y="9296421"/>
            <a:ext cx="532278" cy="532278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46F25">
                <a:alpha val="54902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21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9365" y="-282452"/>
            <a:ext cx="18297365" cy="1488270"/>
            <a:chOff x="0" y="0"/>
            <a:chExt cx="4819059" cy="39197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819059" cy="391972"/>
            </a:xfrm>
            <a:custGeom>
              <a:avLst/>
              <a:gdLst/>
              <a:ahLst/>
              <a:cxnLst/>
              <a:rect r="r" b="b" t="t" l="l"/>
              <a:pathLst>
                <a:path h="391972" w="4819059">
                  <a:moveTo>
                    <a:pt x="0" y="0"/>
                  </a:moveTo>
                  <a:lnTo>
                    <a:pt x="4819059" y="0"/>
                  </a:lnTo>
                  <a:lnTo>
                    <a:pt x="4819059" y="391972"/>
                  </a:lnTo>
                  <a:lnTo>
                    <a:pt x="0" y="391972"/>
                  </a:lnTo>
                  <a:close/>
                </a:path>
              </a:pathLst>
            </a:custGeom>
            <a:solidFill>
              <a:srgbClr val="764F19">
                <a:alpha val="31765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4819059" cy="4395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6998871" y="500228"/>
            <a:ext cx="260429" cy="260429"/>
          </a:xfrm>
          <a:custGeom>
            <a:avLst/>
            <a:gdLst/>
            <a:ahLst/>
            <a:cxnLst/>
            <a:rect r="r" b="b" t="t" l="l"/>
            <a:pathLst>
              <a:path h="260429" w="260429">
                <a:moveTo>
                  <a:pt x="0" y="0"/>
                </a:moveTo>
                <a:lnTo>
                  <a:pt x="260429" y="0"/>
                </a:lnTo>
                <a:lnTo>
                  <a:pt x="260429" y="260429"/>
                </a:lnTo>
                <a:lnTo>
                  <a:pt x="0" y="2604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28700" y="366024"/>
            <a:ext cx="504985" cy="362671"/>
          </a:xfrm>
          <a:custGeom>
            <a:avLst/>
            <a:gdLst/>
            <a:ahLst/>
            <a:cxnLst/>
            <a:rect r="r" b="b" t="t" l="l"/>
            <a:pathLst>
              <a:path h="362671" w="504985">
                <a:moveTo>
                  <a:pt x="0" y="0"/>
                </a:moveTo>
                <a:lnTo>
                  <a:pt x="504985" y="0"/>
                </a:lnTo>
                <a:lnTo>
                  <a:pt x="504985" y="362672"/>
                </a:lnTo>
                <a:lnTo>
                  <a:pt x="0" y="3626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4852247" y="1443985"/>
            <a:ext cx="2407053" cy="869409"/>
            <a:chOff x="0" y="0"/>
            <a:chExt cx="633956" cy="22898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33956" cy="228980"/>
            </a:xfrm>
            <a:custGeom>
              <a:avLst/>
              <a:gdLst/>
              <a:ahLst/>
              <a:cxnLst/>
              <a:rect r="r" b="b" t="t" l="l"/>
              <a:pathLst>
                <a:path h="228980" w="633956">
                  <a:moveTo>
                    <a:pt x="0" y="0"/>
                  </a:moveTo>
                  <a:lnTo>
                    <a:pt x="633956" y="0"/>
                  </a:lnTo>
                  <a:lnTo>
                    <a:pt x="633956" y="228980"/>
                  </a:lnTo>
                  <a:lnTo>
                    <a:pt x="0" y="228980"/>
                  </a:lnTo>
                  <a:close/>
                </a:path>
              </a:pathLst>
            </a:custGeom>
            <a:solidFill>
              <a:srgbClr val="A46F25">
                <a:alpha val="44706"/>
              </a:srgbClr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47625"/>
              <a:ext cx="633956" cy="2766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9616585" y="1590456"/>
            <a:ext cx="7455656" cy="3895238"/>
            <a:chOff x="0" y="0"/>
            <a:chExt cx="1356763" cy="708847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356764" cy="708847"/>
            </a:xfrm>
            <a:custGeom>
              <a:avLst/>
              <a:gdLst/>
              <a:ahLst/>
              <a:cxnLst/>
              <a:rect r="r" b="b" t="t" l="l"/>
              <a:pathLst>
                <a:path h="708847" w="1356764">
                  <a:moveTo>
                    <a:pt x="0" y="0"/>
                  </a:moveTo>
                  <a:lnTo>
                    <a:pt x="1356764" y="0"/>
                  </a:lnTo>
                  <a:lnTo>
                    <a:pt x="1356764" y="708847"/>
                  </a:lnTo>
                  <a:lnTo>
                    <a:pt x="0" y="708847"/>
                  </a:lnTo>
                  <a:close/>
                </a:path>
              </a:pathLst>
            </a:custGeom>
            <a:blipFill>
              <a:blip r:embed="rId6"/>
              <a:stretch>
                <a:fillRect l="0" t="0" r="0" b="-27602"/>
              </a:stretch>
            </a:blipFill>
            <a:ln w="38100" cap="sq">
              <a:solidFill>
                <a:srgbClr val="764F19"/>
              </a:solidFill>
              <a:prstDash val="solid"/>
              <a:miter/>
            </a:ln>
          </p:spPr>
        </p:sp>
      </p:grpSp>
      <p:sp>
        <p:nvSpPr>
          <p:cNvPr name="Freeform 15" id="15"/>
          <p:cNvSpPr/>
          <p:nvPr/>
        </p:nvSpPr>
        <p:spPr>
          <a:xfrm flipH="false" flipV="false" rot="0">
            <a:off x="285866" y="3978458"/>
            <a:ext cx="8667836" cy="3831435"/>
          </a:xfrm>
          <a:custGeom>
            <a:avLst/>
            <a:gdLst/>
            <a:ahLst/>
            <a:cxnLst/>
            <a:rect r="r" b="b" t="t" l="l"/>
            <a:pathLst>
              <a:path h="3831435" w="8667836">
                <a:moveTo>
                  <a:pt x="0" y="0"/>
                </a:moveTo>
                <a:lnTo>
                  <a:pt x="8667837" y="0"/>
                </a:lnTo>
                <a:lnTo>
                  <a:pt x="8667837" y="3831435"/>
                </a:lnTo>
                <a:lnTo>
                  <a:pt x="0" y="383143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6672336" y="9379382"/>
            <a:ext cx="586964" cy="3092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80"/>
              </a:lnSpc>
            </a:pPr>
            <a:r>
              <a:rPr lang="en-US" sz="1700">
                <a:solidFill>
                  <a:srgbClr val="FFFFFF"/>
                </a:solidFill>
                <a:latin typeface="Poppins"/>
              </a:rPr>
              <a:t>08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5011963" y="452603"/>
            <a:ext cx="1303172" cy="2760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100"/>
              </a:lnSpc>
              <a:spcBef>
                <a:spcPct val="0"/>
              </a:spcBef>
            </a:pPr>
            <a:r>
              <a:rPr lang="en-US" sz="1500" spc="-30">
                <a:solidFill>
                  <a:srgbClr val="FFFFFF"/>
                </a:solidFill>
                <a:latin typeface="Poppins"/>
              </a:rPr>
              <a:t>Contact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3708791" y="452603"/>
            <a:ext cx="1303172" cy="2760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100"/>
              </a:lnSpc>
              <a:spcBef>
                <a:spcPct val="0"/>
              </a:spcBef>
            </a:pPr>
            <a:r>
              <a:rPr lang="en-US" sz="1500" spc="-30">
                <a:solidFill>
                  <a:srgbClr val="FFFFFF"/>
                </a:solidFill>
                <a:latin typeface="Poppins"/>
              </a:rPr>
              <a:t>About Us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2405618" y="452603"/>
            <a:ext cx="1303172" cy="2760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100"/>
              </a:lnSpc>
              <a:spcBef>
                <a:spcPct val="0"/>
              </a:spcBef>
            </a:pPr>
            <a:r>
              <a:rPr lang="en-US" sz="1500" spc="-30">
                <a:solidFill>
                  <a:srgbClr val="FFFFFF"/>
                </a:solidFill>
                <a:latin typeface="Poppins"/>
              </a:rPr>
              <a:t>Service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1102446" y="452603"/>
            <a:ext cx="1303172" cy="2760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100"/>
              </a:lnSpc>
              <a:spcBef>
                <a:spcPct val="0"/>
              </a:spcBef>
            </a:pPr>
            <a:r>
              <a:rPr lang="en-US" sz="1500" spc="-30">
                <a:solidFill>
                  <a:srgbClr val="FFFFFF"/>
                </a:solidFill>
                <a:latin typeface="Poppins"/>
              </a:rPr>
              <a:t>Home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285866" y="2055319"/>
            <a:ext cx="8175456" cy="13736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62"/>
              </a:lnSpc>
            </a:pPr>
            <a:r>
              <a:rPr lang="en-US" sz="4919">
                <a:solidFill>
                  <a:srgbClr val="FFFFFF"/>
                </a:solidFill>
                <a:latin typeface="Baskerville Display PT Bold"/>
              </a:rPr>
              <a:t>Most commonly booked room type?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9616585" y="6511707"/>
            <a:ext cx="7655844" cy="15716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  <a:spcBef>
                <a:spcPct val="0"/>
              </a:spcBef>
            </a:pPr>
            <a:r>
              <a:rPr lang="en-US" sz="2999" spc="-59">
                <a:solidFill>
                  <a:srgbClr val="FFFFFF"/>
                </a:solidFill>
                <a:latin typeface="Poppins"/>
              </a:rPr>
              <a:t>room type 1 was the most commonly booked room type preffered by the guests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4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699679" y="9296421"/>
            <a:ext cx="532278" cy="532278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46F25">
                <a:alpha val="54902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21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9365" y="-282452"/>
            <a:ext cx="18297365" cy="1488270"/>
            <a:chOff x="0" y="0"/>
            <a:chExt cx="4819059" cy="39197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819059" cy="391972"/>
            </a:xfrm>
            <a:custGeom>
              <a:avLst/>
              <a:gdLst/>
              <a:ahLst/>
              <a:cxnLst/>
              <a:rect r="r" b="b" t="t" l="l"/>
              <a:pathLst>
                <a:path h="391972" w="4819059">
                  <a:moveTo>
                    <a:pt x="0" y="0"/>
                  </a:moveTo>
                  <a:lnTo>
                    <a:pt x="4819059" y="0"/>
                  </a:lnTo>
                  <a:lnTo>
                    <a:pt x="4819059" y="391972"/>
                  </a:lnTo>
                  <a:lnTo>
                    <a:pt x="0" y="391972"/>
                  </a:lnTo>
                  <a:close/>
                </a:path>
              </a:pathLst>
            </a:custGeom>
            <a:solidFill>
              <a:srgbClr val="764F19">
                <a:alpha val="31765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4819059" cy="4395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6998871" y="500228"/>
            <a:ext cx="260429" cy="260429"/>
          </a:xfrm>
          <a:custGeom>
            <a:avLst/>
            <a:gdLst/>
            <a:ahLst/>
            <a:cxnLst/>
            <a:rect r="r" b="b" t="t" l="l"/>
            <a:pathLst>
              <a:path h="260429" w="260429">
                <a:moveTo>
                  <a:pt x="0" y="0"/>
                </a:moveTo>
                <a:lnTo>
                  <a:pt x="260429" y="0"/>
                </a:lnTo>
                <a:lnTo>
                  <a:pt x="260429" y="260429"/>
                </a:lnTo>
                <a:lnTo>
                  <a:pt x="0" y="2604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28700" y="366024"/>
            <a:ext cx="504985" cy="362671"/>
          </a:xfrm>
          <a:custGeom>
            <a:avLst/>
            <a:gdLst/>
            <a:ahLst/>
            <a:cxnLst/>
            <a:rect r="r" b="b" t="t" l="l"/>
            <a:pathLst>
              <a:path h="362671" w="504985">
                <a:moveTo>
                  <a:pt x="0" y="0"/>
                </a:moveTo>
                <a:lnTo>
                  <a:pt x="504985" y="0"/>
                </a:lnTo>
                <a:lnTo>
                  <a:pt x="504985" y="362672"/>
                </a:lnTo>
                <a:lnTo>
                  <a:pt x="0" y="3626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5831506" y="2218733"/>
            <a:ext cx="2268625" cy="955926"/>
            <a:chOff x="0" y="0"/>
            <a:chExt cx="597498" cy="251767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97498" cy="251767"/>
            </a:xfrm>
            <a:custGeom>
              <a:avLst/>
              <a:gdLst/>
              <a:ahLst/>
              <a:cxnLst/>
              <a:rect r="r" b="b" t="t" l="l"/>
              <a:pathLst>
                <a:path h="251767" w="597498">
                  <a:moveTo>
                    <a:pt x="0" y="0"/>
                  </a:moveTo>
                  <a:lnTo>
                    <a:pt x="597498" y="0"/>
                  </a:lnTo>
                  <a:lnTo>
                    <a:pt x="597498" y="251767"/>
                  </a:lnTo>
                  <a:lnTo>
                    <a:pt x="0" y="251767"/>
                  </a:lnTo>
                  <a:close/>
                </a:path>
              </a:pathLst>
            </a:custGeom>
            <a:solidFill>
              <a:srgbClr val="A46F25">
                <a:alpha val="44706"/>
              </a:srgbClr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47625"/>
              <a:ext cx="597498" cy="2993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AutoShape 13" id="13"/>
          <p:cNvSpPr/>
          <p:nvPr/>
        </p:nvSpPr>
        <p:spPr>
          <a:xfrm>
            <a:off x="766908" y="3688198"/>
            <a:ext cx="1533555" cy="0"/>
          </a:xfrm>
          <a:prstGeom prst="line">
            <a:avLst/>
          </a:prstGeom>
          <a:ln cap="flat" w="28575">
            <a:solidFill>
              <a:srgbClr val="A46F2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4" id="14"/>
          <p:cNvSpPr/>
          <p:nvPr/>
        </p:nvSpPr>
        <p:spPr>
          <a:xfrm flipH="false" flipV="false" rot="0">
            <a:off x="3811317" y="3650909"/>
            <a:ext cx="8229586" cy="4342726"/>
          </a:xfrm>
          <a:custGeom>
            <a:avLst/>
            <a:gdLst/>
            <a:ahLst/>
            <a:cxnLst/>
            <a:rect r="r" b="b" t="t" l="l"/>
            <a:pathLst>
              <a:path h="4342726" w="8229586">
                <a:moveTo>
                  <a:pt x="0" y="0"/>
                </a:moveTo>
                <a:lnTo>
                  <a:pt x="8229586" y="0"/>
                </a:lnTo>
                <a:lnTo>
                  <a:pt x="8229586" y="4342726"/>
                </a:lnTo>
                <a:lnTo>
                  <a:pt x="0" y="434272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6672336" y="9379382"/>
            <a:ext cx="586964" cy="3092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80"/>
              </a:lnSpc>
            </a:pPr>
            <a:r>
              <a:rPr lang="en-US" sz="1700">
                <a:solidFill>
                  <a:srgbClr val="FFFFFF"/>
                </a:solidFill>
                <a:latin typeface="Poppins"/>
              </a:rPr>
              <a:t>11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5011963" y="452603"/>
            <a:ext cx="1303172" cy="2760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100"/>
              </a:lnSpc>
              <a:spcBef>
                <a:spcPct val="0"/>
              </a:spcBef>
            </a:pPr>
            <a:r>
              <a:rPr lang="en-US" sz="1500" spc="-30">
                <a:solidFill>
                  <a:srgbClr val="FFFFFF"/>
                </a:solidFill>
                <a:latin typeface="Poppins"/>
              </a:rPr>
              <a:t>Contact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3708791" y="452603"/>
            <a:ext cx="1303172" cy="2760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100"/>
              </a:lnSpc>
              <a:spcBef>
                <a:spcPct val="0"/>
              </a:spcBef>
            </a:pPr>
            <a:r>
              <a:rPr lang="en-US" sz="1500" spc="-30">
                <a:solidFill>
                  <a:srgbClr val="FFFFFF"/>
                </a:solidFill>
                <a:latin typeface="Poppins"/>
              </a:rPr>
              <a:t>About Us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405618" y="452603"/>
            <a:ext cx="1303172" cy="2760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100"/>
              </a:lnSpc>
              <a:spcBef>
                <a:spcPct val="0"/>
              </a:spcBef>
            </a:pPr>
            <a:r>
              <a:rPr lang="en-US" sz="1500" spc="-30">
                <a:solidFill>
                  <a:srgbClr val="FFFFFF"/>
                </a:solidFill>
                <a:latin typeface="Poppins"/>
              </a:rPr>
              <a:t>Service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1102446" y="452603"/>
            <a:ext cx="1303172" cy="2760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100"/>
              </a:lnSpc>
              <a:spcBef>
                <a:spcPct val="0"/>
              </a:spcBef>
            </a:pPr>
            <a:r>
              <a:rPr lang="en-US" sz="1500" spc="-30">
                <a:solidFill>
                  <a:srgbClr val="FFFFFF"/>
                </a:solidFill>
                <a:latin typeface="Poppins"/>
              </a:rPr>
              <a:t>Home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377114" y="1742618"/>
            <a:ext cx="10725332" cy="14320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3"/>
              </a:lnSpc>
            </a:pPr>
            <a:r>
              <a:rPr lang="en-US" sz="5131">
                <a:solidFill>
                  <a:srgbClr val="FFFFFF"/>
                </a:solidFill>
                <a:latin typeface="Baskerville Display PT Bold"/>
              </a:rPr>
              <a:t>Number of reservations that  fall on a weekend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4098188" y="8440499"/>
            <a:ext cx="7655844" cy="6184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  <a:spcBef>
                <a:spcPct val="0"/>
              </a:spcBef>
            </a:pPr>
            <a:r>
              <a:rPr lang="en-US" sz="3399" spc="-67">
                <a:solidFill>
                  <a:srgbClr val="FFFFFF"/>
                </a:solidFill>
                <a:latin typeface="Poppins"/>
              </a:rPr>
              <a:t>383 reservations fall on a weekend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4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699679" y="9296421"/>
            <a:ext cx="532278" cy="532278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46F25">
                <a:alpha val="54902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21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9365" y="-282452"/>
            <a:ext cx="18297365" cy="1488270"/>
            <a:chOff x="0" y="0"/>
            <a:chExt cx="4819059" cy="39197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819059" cy="391972"/>
            </a:xfrm>
            <a:custGeom>
              <a:avLst/>
              <a:gdLst/>
              <a:ahLst/>
              <a:cxnLst/>
              <a:rect r="r" b="b" t="t" l="l"/>
              <a:pathLst>
                <a:path h="391972" w="4819059">
                  <a:moveTo>
                    <a:pt x="0" y="0"/>
                  </a:moveTo>
                  <a:lnTo>
                    <a:pt x="4819059" y="0"/>
                  </a:lnTo>
                  <a:lnTo>
                    <a:pt x="4819059" y="391972"/>
                  </a:lnTo>
                  <a:lnTo>
                    <a:pt x="0" y="391972"/>
                  </a:lnTo>
                  <a:close/>
                </a:path>
              </a:pathLst>
            </a:custGeom>
            <a:solidFill>
              <a:srgbClr val="764F19">
                <a:alpha val="31765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4819059" cy="4395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6998871" y="500228"/>
            <a:ext cx="260429" cy="260429"/>
          </a:xfrm>
          <a:custGeom>
            <a:avLst/>
            <a:gdLst/>
            <a:ahLst/>
            <a:cxnLst/>
            <a:rect r="r" b="b" t="t" l="l"/>
            <a:pathLst>
              <a:path h="260429" w="260429">
                <a:moveTo>
                  <a:pt x="0" y="0"/>
                </a:moveTo>
                <a:lnTo>
                  <a:pt x="260429" y="0"/>
                </a:lnTo>
                <a:lnTo>
                  <a:pt x="260429" y="260429"/>
                </a:lnTo>
                <a:lnTo>
                  <a:pt x="0" y="2604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28700" y="366024"/>
            <a:ext cx="504985" cy="362671"/>
          </a:xfrm>
          <a:custGeom>
            <a:avLst/>
            <a:gdLst/>
            <a:ahLst/>
            <a:cxnLst/>
            <a:rect r="r" b="b" t="t" l="l"/>
            <a:pathLst>
              <a:path h="362671" w="504985">
                <a:moveTo>
                  <a:pt x="0" y="0"/>
                </a:moveTo>
                <a:lnTo>
                  <a:pt x="504985" y="0"/>
                </a:lnTo>
                <a:lnTo>
                  <a:pt x="504985" y="362672"/>
                </a:lnTo>
                <a:lnTo>
                  <a:pt x="0" y="3626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0" id="10"/>
          <p:cNvSpPr/>
          <p:nvPr/>
        </p:nvSpPr>
        <p:spPr>
          <a:xfrm>
            <a:off x="766908" y="3727848"/>
            <a:ext cx="1533555" cy="0"/>
          </a:xfrm>
          <a:prstGeom prst="line">
            <a:avLst/>
          </a:prstGeom>
          <a:ln cap="flat" w="28575">
            <a:solidFill>
              <a:srgbClr val="A46F2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1" id="11"/>
          <p:cNvSpPr txBox="true"/>
          <p:nvPr/>
        </p:nvSpPr>
        <p:spPr>
          <a:xfrm rot="0">
            <a:off x="661535" y="1896660"/>
            <a:ext cx="14788383" cy="16748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66"/>
              </a:lnSpc>
            </a:pPr>
            <a:r>
              <a:rPr lang="en-US" sz="6024">
                <a:solidFill>
                  <a:srgbClr val="FFFFFF"/>
                </a:solidFill>
                <a:latin typeface="Baskerville Display PT Bold"/>
              </a:rPr>
              <a:t>Highest and lowest lead time for reservations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13725296" y="1877610"/>
            <a:ext cx="3876505" cy="3082266"/>
            <a:chOff x="0" y="0"/>
            <a:chExt cx="4858597" cy="386314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4858597" cy="3863142"/>
            </a:xfrm>
            <a:custGeom>
              <a:avLst/>
              <a:gdLst/>
              <a:ahLst/>
              <a:cxnLst/>
              <a:rect r="r" b="b" t="t" l="l"/>
              <a:pathLst>
                <a:path h="3863142" w="4858597">
                  <a:moveTo>
                    <a:pt x="3643948" y="0"/>
                  </a:moveTo>
                  <a:lnTo>
                    <a:pt x="1214649" y="0"/>
                  </a:lnTo>
                  <a:lnTo>
                    <a:pt x="0" y="1931571"/>
                  </a:lnTo>
                  <a:lnTo>
                    <a:pt x="1214649" y="3863142"/>
                  </a:lnTo>
                  <a:lnTo>
                    <a:pt x="3643948" y="3863142"/>
                  </a:lnTo>
                  <a:lnTo>
                    <a:pt x="4858597" y="1931571"/>
                  </a:lnTo>
                  <a:close/>
                </a:path>
              </a:pathLst>
            </a:custGeom>
            <a:blipFill>
              <a:blip r:embed="rId6"/>
              <a:stretch>
                <a:fillRect l="-14137" t="-34932" r="-57273" b="-8787"/>
              </a:stretch>
            </a:blipFill>
            <a:ln w="38100" cap="sq">
              <a:solidFill>
                <a:srgbClr val="764F19"/>
              </a:solidFill>
              <a:prstDash val="solid"/>
              <a:miter/>
            </a:ln>
          </p:spPr>
        </p:sp>
      </p:grpSp>
      <p:grpSp>
        <p:nvGrpSpPr>
          <p:cNvPr name="Group 14" id="14"/>
          <p:cNvGrpSpPr/>
          <p:nvPr/>
        </p:nvGrpSpPr>
        <p:grpSpPr>
          <a:xfrm rot="0">
            <a:off x="14546073" y="1829985"/>
            <a:ext cx="465890" cy="284119"/>
            <a:chOff x="0" y="0"/>
            <a:chExt cx="122704" cy="7483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22704" cy="74830"/>
            </a:xfrm>
            <a:custGeom>
              <a:avLst/>
              <a:gdLst/>
              <a:ahLst/>
              <a:cxnLst/>
              <a:rect r="r" b="b" t="t" l="l"/>
              <a:pathLst>
                <a:path h="74830" w="122704">
                  <a:moveTo>
                    <a:pt x="0" y="0"/>
                  </a:moveTo>
                  <a:lnTo>
                    <a:pt x="122704" y="0"/>
                  </a:lnTo>
                  <a:lnTo>
                    <a:pt x="122704" y="74830"/>
                  </a:lnTo>
                  <a:lnTo>
                    <a:pt x="0" y="74830"/>
                  </a:lnTo>
                  <a:close/>
                </a:path>
              </a:pathLst>
            </a:custGeom>
            <a:solidFill>
              <a:srgbClr val="A46F25">
                <a:alpha val="31765"/>
              </a:srgbClr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47625"/>
              <a:ext cx="122704" cy="1224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6315135" y="4770192"/>
            <a:ext cx="465890" cy="284119"/>
            <a:chOff x="0" y="0"/>
            <a:chExt cx="122704" cy="7483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22704" cy="74830"/>
            </a:xfrm>
            <a:custGeom>
              <a:avLst/>
              <a:gdLst/>
              <a:ahLst/>
              <a:cxnLst/>
              <a:rect r="r" b="b" t="t" l="l"/>
              <a:pathLst>
                <a:path h="74830" w="122704">
                  <a:moveTo>
                    <a:pt x="0" y="0"/>
                  </a:moveTo>
                  <a:lnTo>
                    <a:pt x="122704" y="0"/>
                  </a:lnTo>
                  <a:lnTo>
                    <a:pt x="122704" y="74830"/>
                  </a:lnTo>
                  <a:lnTo>
                    <a:pt x="0" y="74830"/>
                  </a:lnTo>
                  <a:close/>
                </a:path>
              </a:pathLst>
            </a:custGeom>
            <a:solidFill>
              <a:srgbClr val="A46F25">
                <a:alpha val="31765"/>
              </a:srgbClr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47625"/>
              <a:ext cx="122704" cy="1224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20" id="20"/>
          <p:cNvSpPr/>
          <p:nvPr/>
        </p:nvSpPr>
        <p:spPr>
          <a:xfrm flipH="false" flipV="false" rot="0">
            <a:off x="4158469" y="3727848"/>
            <a:ext cx="7595563" cy="4255218"/>
          </a:xfrm>
          <a:custGeom>
            <a:avLst/>
            <a:gdLst/>
            <a:ahLst/>
            <a:cxnLst/>
            <a:rect r="r" b="b" t="t" l="l"/>
            <a:pathLst>
              <a:path h="4255218" w="7595563">
                <a:moveTo>
                  <a:pt x="0" y="0"/>
                </a:moveTo>
                <a:lnTo>
                  <a:pt x="7595563" y="0"/>
                </a:lnTo>
                <a:lnTo>
                  <a:pt x="7595563" y="4255218"/>
                </a:lnTo>
                <a:lnTo>
                  <a:pt x="0" y="425521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3369853" y="8772545"/>
            <a:ext cx="15465186" cy="5238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999">
                <a:solidFill>
                  <a:srgbClr val="FFFFFF"/>
                </a:solidFill>
                <a:latin typeface="Poppins"/>
              </a:rPr>
              <a:t>The highest lead time is 433 while rhe lowest lead time is 0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6672336" y="9379382"/>
            <a:ext cx="586964" cy="3092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80"/>
              </a:lnSpc>
            </a:pPr>
            <a:r>
              <a:rPr lang="en-US" sz="1700">
                <a:solidFill>
                  <a:srgbClr val="FFFFFF"/>
                </a:solidFill>
                <a:latin typeface="Poppins"/>
              </a:rPr>
              <a:t>10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5011963" y="452603"/>
            <a:ext cx="1303172" cy="2760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100"/>
              </a:lnSpc>
              <a:spcBef>
                <a:spcPct val="0"/>
              </a:spcBef>
            </a:pPr>
            <a:r>
              <a:rPr lang="en-US" sz="1500" spc="-30">
                <a:solidFill>
                  <a:srgbClr val="FFFFFF"/>
                </a:solidFill>
                <a:latin typeface="Poppins"/>
              </a:rPr>
              <a:t>Contact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3708791" y="452603"/>
            <a:ext cx="1303172" cy="2760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100"/>
              </a:lnSpc>
              <a:spcBef>
                <a:spcPct val="0"/>
              </a:spcBef>
            </a:pPr>
            <a:r>
              <a:rPr lang="en-US" sz="1500" spc="-30">
                <a:solidFill>
                  <a:srgbClr val="FFFFFF"/>
                </a:solidFill>
                <a:latin typeface="Poppins"/>
              </a:rPr>
              <a:t>About Us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2405618" y="452603"/>
            <a:ext cx="1303172" cy="2760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100"/>
              </a:lnSpc>
              <a:spcBef>
                <a:spcPct val="0"/>
              </a:spcBef>
            </a:pPr>
            <a:r>
              <a:rPr lang="en-US" sz="1500" spc="-30">
                <a:solidFill>
                  <a:srgbClr val="FFFFFF"/>
                </a:solidFill>
                <a:latin typeface="Poppins"/>
              </a:rPr>
              <a:t>Service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1102446" y="452603"/>
            <a:ext cx="1303172" cy="2760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100"/>
              </a:lnSpc>
              <a:spcBef>
                <a:spcPct val="0"/>
              </a:spcBef>
            </a:pPr>
            <a:r>
              <a:rPr lang="en-US" sz="1500" spc="-30">
                <a:solidFill>
                  <a:srgbClr val="FFFFFF"/>
                </a:solidFill>
                <a:latin typeface="Poppins"/>
              </a:rPr>
              <a:t>Home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4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699679" y="9296421"/>
            <a:ext cx="532278" cy="532278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46F25">
                <a:alpha val="54902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21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9365" y="-282452"/>
            <a:ext cx="18297365" cy="1488270"/>
            <a:chOff x="0" y="0"/>
            <a:chExt cx="4819059" cy="39197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819059" cy="391972"/>
            </a:xfrm>
            <a:custGeom>
              <a:avLst/>
              <a:gdLst/>
              <a:ahLst/>
              <a:cxnLst/>
              <a:rect r="r" b="b" t="t" l="l"/>
              <a:pathLst>
                <a:path h="391972" w="4819059">
                  <a:moveTo>
                    <a:pt x="0" y="0"/>
                  </a:moveTo>
                  <a:lnTo>
                    <a:pt x="4819059" y="0"/>
                  </a:lnTo>
                  <a:lnTo>
                    <a:pt x="4819059" y="391972"/>
                  </a:lnTo>
                  <a:lnTo>
                    <a:pt x="0" y="391972"/>
                  </a:lnTo>
                  <a:close/>
                </a:path>
              </a:pathLst>
            </a:custGeom>
            <a:solidFill>
              <a:srgbClr val="764F19">
                <a:alpha val="31765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4819059" cy="4395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6998871" y="500228"/>
            <a:ext cx="260429" cy="260429"/>
          </a:xfrm>
          <a:custGeom>
            <a:avLst/>
            <a:gdLst/>
            <a:ahLst/>
            <a:cxnLst/>
            <a:rect r="r" b="b" t="t" l="l"/>
            <a:pathLst>
              <a:path h="260429" w="260429">
                <a:moveTo>
                  <a:pt x="0" y="0"/>
                </a:moveTo>
                <a:lnTo>
                  <a:pt x="260429" y="0"/>
                </a:lnTo>
                <a:lnTo>
                  <a:pt x="260429" y="260429"/>
                </a:lnTo>
                <a:lnTo>
                  <a:pt x="0" y="2604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28700" y="366024"/>
            <a:ext cx="504985" cy="362671"/>
          </a:xfrm>
          <a:custGeom>
            <a:avLst/>
            <a:gdLst/>
            <a:ahLst/>
            <a:cxnLst/>
            <a:rect r="r" b="b" t="t" l="l"/>
            <a:pathLst>
              <a:path h="362671" w="504985">
                <a:moveTo>
                  <a:pt x="0" y="0"/>
                </a:moveTo>
                <a:lnTo>
                  <a:pt x="504985" y="0"/>
                </a:lnTo>
                <a:lnTo>
                  <a:pt x="504985" y="362672"/>
                </a:lnTo>
                <a:lnTo>
                  <a:pt x="0" y="3626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0" id="10"/>
          <p:cNvSpPr/>
          <p:nvPr/>
        </p:nvSpPr>
        <p:spPr>
          <a:xfrm>
            <a:off x="766908" y="2928118"/>
            <a:ext cx="1533555" cy="0"/>
          </a:xfrm>
          <a:prstGeom prst="line">
            <a:avLst/>
          </a:prstGeom>
          <a:ln cap="flat" w="28575">
            <a:solidFill>
              <a:srgbClr val="A46F25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1" id="11"/>
          <p:cNvGrpSpPr/>
          <p:nvPr/>
        </p:nvGrpSpPr>
        <p:grpSpPr>
          <a:xfrm rot="0">
            <a:off x="12606975" y="1512994"/>
            <a:ext cx="465890" cy="284119"/>
            <a:chOff x="0" y="0"/>
            <a:chExt cx="122704" cy="7483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22704" cy="74830"/>
            </a:xfrm>
            <a:custGeom>
              <a:avLst/>
              <a:gdLst/>
              <a:ahLst/>
              <a:cxnLst/>
              <a:rect r="r" b="b" t="t" l="l"/>
              <a:pathLst>
                <a:path h="74830" w="122704">
                  <a:moveTo>
                    <a:pt x="0" y="0"/>
                  </a:moveTo>
                  <a:lnTo>
                    <a:pt x="122704" y="0"/>
                  </a:lnTo>
                  <a:lnTo>
                    <a:pt x="122704" y="74830"/>
                  </a:lnTo>
                  <a:lnTo>
                    <a:pt x="0" y="74830"/>
                  </a:lnTo>
                  <a:close/>
                </a:path>
              </a:pathLst>
            </a:custGeom>
            <a:solidFill>
              <a:srgbClr val="A46F25">
                <a:alpha val="31765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47625"/>
              <a:ext cx="122704" cy="1224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3708791" y="5806249"/>
            <a:ext cx="465890" cy="284119"/>
            <a:chOff x="0" y="0"/>
            <a:chExt cx="122704" cy="7483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22704" cy="74830"/>
            </a:xfrm>
            <a:custGeom>
              <a:avLst/>
              <a:gdLst/>
              <a:ahLst/>
              <a:cxnLst/>
              <a:rect r="r" b="b" t="t" l="l"/>
              <a:pathLst>
                <a:path h="74830" w="122704">
                  <a:moveTo>
                    <a:pt x="0" y="0"/>
                  </a:moveTo>
                  <a:lnTo>
                    <a:pt x="122704" y="0"/>
                  </a:lnTo>
                  <a:lnTo>
                    <a:pt x="122704" y="74830"/>
                  </a:lnTo>
                  <a:lnTo>
                    <a:pt x="0" y="74830"/>
                  </a:lnTo>
                  <a:close/>
                </a:path>
              </a:pathLst>
            </a:custGeom>
            <a:solidFill>
              <a:srgbClr val="A46F25">
                <a:alpha val="31765"/>
              </a:srgbClr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47625"/>
              <a:ext cx="122704" cy="1224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1884870" y="2482754"/>
            <a:ext cx="6254185" cy="5091569"/>
            <a:chOff x="0" y="0"/>
            <a:chExt cx="1069783" cy="870916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069783" cy="870916"/>
            </a:xfrm>
            <a:custGeom>
              <a:avLst/>
              <a:gdLst/>
              <a:ahLst/>
              <a:cxnLst/>
              <a:rect r="r" b="b" t="t" l="l"/>
              <a:pathLst>
                <a:path h="870916" w="1069783">
                  <a:moveTo>
                    <a:pt x="866583" y="0"/>
                  </a:moveTo>
                  <a:lnTo>
                    <a:pt x="0" y="0"/>
                  </a:lnTo>
                  <a:lnTo>
                    <a:pt x="203200" y="870916"/>
                  </a:lnTo>
                  <a:lnTo>
                    <a:pt x="1069783" y="870916"/>
                  </a:lnTo>
                  <a:lnTo>
                    <a:pt x="866583" y="0"/>
                  </a:lnTo>
                  <a:close/>
                </a:path>
              </a:pathLst>
            </a:custGeom>
            <a:blipFill>
              <a:blip r:embed="rId6"/>
              <a:stretch>
                <a:fillRect l="-11038" t="0" r="-11038" b="0"/>
              </a:stretch>
            </a:blipFill>
            <a:ln w="38100" cap="sq">
              <a:solidFill>
                <a:srgbClr val="764F19"/>
              </a:solidFill>
              <a:prstDash val="solid"/>
              <a:miter/>
            </a:ln>
          </p:spPr>
        </p:sp>
      </p:grpSp>
      <p:sp>
        <p:nvSpPr>
          <p:cNvPr name="Freeform 19" id="19"/>
          <p:cNvSpPr/>
          <p:nvPr/>
        </p:nvSpPr>
        <p:spPr>
          <a:xfrm flipH="false" flipV="false" rot="0">
            <a:off x="1881049" y="3247205"/>
            <a:ext cx="9221397" cy="4330609"/>
          </a:xfrm>
          <a:custGeom>
            <a:avLst/>
            <a:gdLst/>
            <a:ahLst/>
            <a:cxnLst/>
            <a:rect r="r" b="b" t="t" l="l"/>
            <a:pathLst>
              <a:path h="4330609" w="9221397">
                <a:moveTo>
                  <a:pt x="0" y="0"/>
                </a:moveTo>
                <a:lnTo>
                  <a:pt x="9221397" y="0"/>
                </a:lnTo>
                <a:lnTo>
                  <a:pt x="9221397" y="4330610"/>
                </a:lnTo>
                <a:lnTo>
                  <a:pt x="0" y="433061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1281193" y="8596990"/>
            <a:ext cx="14011379" cy="5594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39"/>
              </a:lnSpc>
            </a:pPr>
            <a:r>
              <a:rPr lang="en-US" sz="3099">
                <a:solidFill>
                  <a:srgbClr val="FFFFFF"/>
                </a:solidFill>
                <a:latin typeface="Poppins"/>
              </a:rPr>
              <a:t>The most common market segment type for reservation  is online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6672336" y="9379382"/>
            <a:ext cx="586964" cy="3092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80"/>
              </a:lnSpc>
            </a:pPr>
            <a:r>
              <a:rPr lang="en-US" sz="1700">
                <a:solidFill>
                  <a:srgbClr val="FFFFFF"/>
                </a:solidFill>
                <a:latin typeface="Poppins"/>
              </a:rPr>
              <a:t>10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5011963" y="452603"/>
            <a:ext cx="1303172" cy="2760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100"/>
              </a:lnSpc>
              <a:spcBef>
                <a:spcPct val="0"/>
              </a:spcBef>
            </a:pPr>
            <a:r>
              <a:rPr lang="en-US" sz="1500" spc="-30">
                <a:solidFill>
                  <a:srgbClr val="FFFFFF"/>
                </a:solidFill>
                <a:latin typeface="Poppins"/>
              </a:rPr>
              <a:t>Contact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3708791" y="452603"/>
            <a:ext cx="1303172" cy="2760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100"/>
              </a:lnSpc>
              <a:spcBef>
                <a:spcPct val="0"/>
              </a:spcBef>
            </a:pPr>
            <a:r>
              <a:rPr lang="en-US" sz="1500" spc="-30">
                <a:solidFill>
                  <a:srgbClr val="FFFFFF"/>
                </a:solidFill>
                <a:latin typeface="Poppins"/>
              </a:rPr>
              <a:t>About Us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2405618" y="452603"/>
            <a:ext cx="1303172" cy="2760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100"/>
              </a:lnSpc>
              <a:spcBef>
                <a:spcPct val="0"/>
              </a:spcBef>
            </a:pPr>
            <a:r>
              <a:rPr lang="en-US" sz="1500" spc="-30">
                <a:solidFill>
                  <a:srgbClr val="FFFFFF"/>
                </a:solidFill>
                <a:latin typeface="Poppins"/>
              </a:rPr>
              <a:t>Service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1102446" y="452603"/>
            <a:ext cx="1303172" cy="2760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100"/>
              </a:lnSpc>
              <a:spcBef>
                <a:spcPct val="0"/>
              </a:spcBef>
            </a:pPr>
            <a:r>
              <a:rPr lang="en-US" sz="1500" spc="-30">
                <a:solidFill>
                  <a:srgbClr val="FFFFFF"/>
                </a:solidFill>
                <a:latin typeface="Poppins"/>
              </a:rPr>
              <a:t>Home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277347" y="1570144"/>
            <a:ext cx="11274828" cy="13436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53"/>
              </a:lnSpc>
            </a:pPr>
            <a:r>
              <a:rPr lang="en-US" sz="4820">
                <a:solidFill>
                  <a:srgbClr val="FFFFFF"/>
                </a:solidFill>
                <a:latin typeface="Baskerville Display PT Bold"/>
              </a:rPr>
              <a:t>The most common market segment type for reservations?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4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699679" y="9296421"/>
            <a:ext cx="532278" cy="532278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46F25">
                <a:alpha val="54902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21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9365" y="-282452"/>
            <a:ext cx="18297365" cy="1488270"/>
            <a:chOff x="0" y="0"/>
            <a:chExt cx="4819059" cy="39197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819059" cy="391972"/>
            </a:xfrm>
            <a:custGeom>
              <a:avLst/>
              <a:gdLst/>
              <a:ahLst/>
              <a:cxnLst/>
              <a:rect r="r" b="b" t="t" l="l"/>
              <a:pathLst>
                <a:path h="391972" w="4819059">
                  <a:moveTo>
                    <a:pt x="0" y="0"/>
                  </a:moveTo>
                  <a:lnTo>
                    <a:pt x="4819059" y="0"/>
                  </a:lnTo>
                  <a:lnTo>
                    <a:pt x="4819059" y="391972"/>
                  </a:lnTo>
                  <a:lnTo>
                    <a:pt x="0" y="391972"/>
                  </a:lnTo>
                  <a:close/>
                </a:path>
              </a:pathLst>
            </a:custGeom>
            <a:solidFill>
              <a:srgbClr val="764F19">
                <a:alpha val="31765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4819059" cy="4395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6998871" y="500228"/>
            <a:ext cx="260429" cy="260429"/>
          </a:xfrm>
          <a:custGeom>
            <a:avLst/>
            <a:gdLst/>
            <a:ahLst/>
            <a:cxnLst/>
            <a:rect r="r" b="b" t="t" l="l"/>
            <a:pathLst>
              <a:path h="260429" w="260429">
                <a:moveTo>
                  <a:pt x="0" y="0"/>
                </a:moveTo>
                <a:lnTo>
                  <a:pt x="260429" y="0"/>
                </a:lnTo>
                <a:lnTo>
                  <a:pt x="260429" y="260429"/>
                </a:lnTo>
                <a:lnTo>
                  <a:pt x="0" y="2604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28700" y="366024"/>
            <a:ext cx="504985" cy="362671"/>
          </a:xfrm>
          <a:custGeom>
            <a:avLst/>
            <a:gdLst/>
            <a:ahLst/>
            <a:cxnLst/>
            <a:rect r="r" b="b" t="t" l="l"/>
            <a:pathLst>
              <a:path h="362671" w="504985">
                <a:moveTo>
                  <a:pt x="0" y="0"/>
                </a:moveTo>
                <a:lnTo>
                  <a:pt x="504985" y="0"/>
                </a:lnTo>
                <a:lnTo>
                  <a:pt x="504985" y="362672"/>
                </a:lnTo>
                <a:lnTo>
                  <a:pt x="0" y="3626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0" id="10"/>
          <p:cNvSpPr/>
          <p:nvPr/>
        </p:nvSpPr>
        <p:spPr>
          <a:xfrm>
            <a:off x="766908" y="2711169"/>
            <a:ext cx="1533555" cy="0"/>
          </a:xfrm>
          <a:prstGeom prst="line">
            <a:avLst/>
          </a:prstGeom>
          <a:ln cap="flat" w="28575">
            <a:solidFill>
              <a:srgbClr val="A46F2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10336243" y="2649256"/>
            <a:ext cx="7573189" cy="5045637"/>
          </a:xfrm>
          <a:custGeom>
            <a:avLst/>
            <a:gdLst/>
            <a:ahLst/>
            <a:cxnLst/>
            <a:rect r="r" b="b" t="t" l="l"/>
            <a:pathLst>
              <a:path h="5045637" w="7573189">
                <a:moveTo>
                  <a:pt x="0" y="0"/>
                </a:moveTo>
                <a:lnTo>
                  <a:pt x="7573189" y="0"/>
                </a:lnTo>
                <a:lnTo>
                  <a:pt x="7573189" y="5045638"/>
                </a:lnTo>
                <a:lnTo>
                  <a:pt x="0" y="504563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2277392" y="8361644"/>
            <a:ext cx="13723851" cy="5099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Poppins"/>
              </a:rPr>
              <a:t>The total number of adults is 1316 while the number of children is 69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6672336" y="9379382"/>
            <a:ext cx="586964" cy="3092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80"/>
              </a:lnSpc>
            </a:pPr>
            <a:r>
              <a:rPr lang="en-US" sz="1700">
                <a:solidFill>
                  <a:srgbClr val="FFFFFF"/>
                </a:solidFill>
                <a:latin typeface="Poppins"/>
              </a:rPr>
              <a:t>10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5011963" y="452603"/>
            <a:ext cx="1303172" cy="2760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100"/>
              </a:lnSpc>
              <a:spcBef>
                <a:spcPct val="0"/>
              </a:spcBef>
            </a:pPr>
            <a:r>
              <a:rPr lang="en-US" sz="1500" spc="-30">
                <a:solidFill>
                  <a:srgbClr val="FFFFFF"/>
                </a:solidFill>
                <a:latin typeface="Poppins"/>
              </a:rPr>
              <a:t>Contact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708791" y="452603"/>
            <a:ext cx="1303172" cy="2760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100"/>
              </a:lnSpc>
              <a:spcBef>
                <a:spcPct val="0"/>
              </a:spcBef>
            </a:pPr>
            <a:r>
              <a:rPr lang="en-US" sz="1500" spc="-30">
                <a:solidFill>
                  <a:srgbClr val="FFFFFF"/>
                </a:solidFill>
                <a:latin typeface="Poppins"/>
              </a:rPr>
              <a:t>About Us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405618" y="452603"/>
            <a:ext cx="1303172" cy="2760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100"/>
              </a:lnSpc>
              <a:spcBef>
                <a:spcPct val="0"/>
              </a:spcBef>
            </a:pPr>
            <a:r>
              <a:rPr lang="en-US" sz="1500" spc="-30">
                <a:solidFill>
                  <a:srgbClr val="FFFFFF"/>
                </a:solidFill>
                <a:latin typeface="Poppins"/>
              </a:rPr>
              <a:t>Service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1102446" y="452603"/>
            <a:ext cx="1303172" cy="2760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100"/>
              </a:lnSpc>
              <a:spcBef>
                <a:spcPct val="0"/>
              </a:spcBef>
            </a:pPr>
            <a:r>
              <a:rPr lang="en-US" sz="1500" spc="-30">
                <a:solidFill>
                  <a:srgbClr val="FFFFFF"/>
                </a:solidFill>
                <a:latin typeface="Poppins"/>
              </a:rPr>
              <a:t>Home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597640" y="1508170"/>
            <a:ext cx="12829885" cy="11125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09"/>
              </a:lnSpc>
            </a:pPr>
            <a:r>
              <a:rPr lang="en-US" sz="3953">
                <a:solidFill>
                  <a:srgbClr val="FFFFFF"/>
                </a:solidFill>
                <a:latin typeface="Baskerville Display PT Bold"/>
              </a:rPr>
              <a:t>Total number of adults and children across all reservations?</a:t>
            </a:r>
          </a:p>
        </p:txBody>
      </p:sp>
      <p:sp>
        <p:nvSpPr>
          <p:cNvPr name="Freeform 19" id="19"/>
          <p:cNvSpPr/>
          <p:nvPr/>
        </p:nvSpPr>
        <p:spPr>
          <a:xfrm flipH="false" flipV="false" rot="0">
            <a:off x="597640" y="3001681"/>
            <a:ext cx="8972417" cy="4664637"/>
          </a:xfrm>
          <a:custGeom>
            <a:avLst/>
            <a:gdLst/>
            <a:ahLst/>
            <a:cxnLst/>
            <a:rect r="r" b="b" t="t" l="l"/>
            <a:pathLst>
              <a:path h="4664637" w="8972417">
                <a:moveTo>
                  <a:pt x="0" y="0"/>
                </a:moveTo>
                <a:lnTo>
                  <a:pt x="8972417" y="0"/>
                </a:lnTo>
                <a:lnTo>
                  <a:pt x="8972417" y="4664638"/>
                </a:lnTo>
                <a:lnTo>
                  <a:pt x="0" y="466463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4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699679" y="9296421"/>
            <a:ext cx="532278" cy="532278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46F25">
                <a:alpha val="54902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21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66515" y="-291977"/>
            <a:ext cx="18297365" cy="1488270"/>
            <a:chOff x="0" y="0"/>
            <a:chExt cx="4819059" cy="39197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819059" cy="391972"/>
            </a:xfrm>
            <a:custGeom>
              <a:avLst/>
              <a:gdLst/>
              <a:ahLst/>
              <a:cxnLst/>
              <a:rect r="r" b="b" t="t" l="l"/>
              <a:pathLst>
                <a:path h="391972" w="4819059">
                  <a:moveTo>
                    <a:pt x="0" y="0"/>
                  </a:moveTo>
                  <a:lnTo>
                    <a:pt x="4819059" y="0"/>
                  </a:lnTo>
                  <a:lnTo>
                    <a:pt x="4819059" y="391972"/>
                  </a:lnTo>
                  <a:lnTo>
                    <a:pt x="0" y="391972"/>
                  </a:lnTo>
                  <a:close/>
                </a:path>
              </a:pathLst>
            </a:custGeom>
            <a:solidFill>
              <a:srgbClr val="764F19">
                <a:alpha val="31765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4819059" cy="4395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6998871" y="500228"/>
            <a:ext cx="260429" cy="260429"/>
          </a:xfrm>
          <a:custGeom>
            <a:avLst/>
            <a:gdLst/>
            <a:ahLst/>
            <a:cxnLst/>
            <a:rect r="r" b="b" t="t" l="l"/>
            <a:pathLst>
              <a:path h="260429" w="260429">
                <a:moveTo>
                  <a:pt x="0" y="0"/>
                </a:moveTo>
                <a:lnTo>
                  <a:pt x="260429" y="0"/>
                </a:lnTo>
                <a:lnTo>
                  <a:pt x="260429" y="260429"/>
                </a:lnTo>
                <a:lnTo>
                  <a:pt x="0" y="2604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28700" y="366024"/>
            <a:ext cx="504985" cy="362671"/>
          </a:xfrm>
          <a:custGeom>
            <a:avLst/>
            <a:gdLst/>
            <a:ahLst/>
            <a:cxnLst/>
            <a:rect r="r" b="b" t="t" l="l"/>
            <a:pathLst>
              <a:path h="362671" w="504985">
                <a:moveTo>
                  <a:pt x="0" y="0"/>
                </a:moveTo>
                <a:lnTo>
                  <a:pt x="504985" y="0"/>
                </a:lnTo>
                <a:lnTo>
                  <a:pt x="504985" y="362672"/>
                </a:lnTo>
                <a:lnTo>
                  <a:pt x="0" y="3626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2405618" y="7319665"/>
            <a:ext cx="1505585" cy="938886"/>
            <a:chOff x="0" y="0"/>
            <a:chExt cx="396533" cy="247279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396533" cy="247279"/>
            </a:xfrm>
            <a:custGeom>
              <a:avLst/>
              <a:gdLst/>
              <a:ahLst/>
              <a:cxnLst/>
              <a:rect r="r" b="b" t="t" l="l"/>
              <a:pathLst>
                <a:path h="247279" w="396533">
                  <a:moveTo>
                    <a:pt x="0" y="0"/>
                  </a:moveTo>
                  <a:lnTo>
                    <a:pt x="396533" y="0"/>
                  </a:lnTo>
                  <a:lnTo>
                    <a:pt x="396533" y="247279"/>
                  </a:lnTo>
                  <a:lnTo>
                    <a:pt x="0" y="247279"/>
                  </a:lnTo>
                  <a:close/>
                </a:path>
              </a:pathLst>
            </a:custGeom>
            <a:solidFill>
              <a:srgbClr val="A46F25">
                <a:alpha val="44706"/>
              </a:srgbClr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47625"/>
              <a:ext cx="396533" cy="29490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3294336" y="1656884"/>
            <a:ext cx="4151945" cy="6408171"/>
            <a:chOff x="0" y="0"/>
            <a:chExt cx="643245" cy="992793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643245" cy="992793"/>
            </a:xfrm>
            <a:custGeom>
              <a:avLst/>
              <a:gdLst/>
              <a:ahLst/>
              <a:cxnLst/>
              <a:rect r="r" b="b" t="t" l="l"/>
              <a:pathLst>
                <a:path h="992793" w="643245">
                  <a:moveTo>
                    <a:pt x="0" y="0"/>
                  </a:moveTo>
                  <a:lnTo>
                    <a:pt x="643245" y="0"/>
                  </a:lnTo>
                  <a:lnTo>
                    <a:pt x="643245" y="992793"/>
                  </a:lnTo>
                  <a:lnTo>
                    <a:pt x="0" y="992793"/>
                  </a:lnTo>
                  <a:close/>
                </a:path>
              </a:pathLst>
            </a:custGeom>
            <a:blipFill>
              <a:blip r:embed="rId6"/>
              <a:stretch>
                <a:fillRect l="-65611" t="0" r="-65611" b="0"/>
              </a:stretch>
            </a:blipFill>
            <a:ln w="38100" cap="sq">
              <a:solidFill>
                <a:srgbClr val="764F19"/>
              </a:solidFill>
              <a:prstDash val="solid"/>
              <a:miter/>
            </a:ln>
          </p:spPr>
        </p:sp>
      </p:grpSp>
      <p:sp>
        <p:nvSpPr>
          <p:cNvPr name="AutoShape 15" id="15"/>
          <p:cNvSpPr/>
          <p:nvPr/>
        </p:nvSpPr>
        <p:spPr>
          <a:xfrm flipV="true">
            <a:off x="596432" y="2964873"/>
            <a:ext cx="6965305" cy="14288"/>
          </a:xfrm>
          <a:prstGeom prst="line">
            <a:avLst/>
          </a:prstGeom>
          <a:ln cap="flat" w="28575">
            <a:solidFill>
              <a:srgbClr val="A46F2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6" id="16"/>
          <p:cNvSpPr/>
          <p:nvPr/>
        </p:nvSpPr>
        <p:spPr>
          <a:xfrm flipH="false" flipV="false" rot="0">
            <a:off x="2538332" y="3450648"/>
            <a:ext cx="8564114" cy="4554094"/>
          </a:xfrm>
          <a:custGeom>
            <a:avLst/>
            <a:gdLst/>
            <a:ahLst/>
            <a:cxnLst/>
            <a:rect r="r" b="b" t="t" l="l"/>
            <a:pathLst>
              <a:path h="4554094" w="8564114">
                <a:moveTo>
                  <a:pt x="0" y="0"/>
                </a:moveTo>
                <a:lnTo>
                  <a:pt x="8564114" y="0"/>
                </a:lnTo>
                <a:lnTo>
                  <a:pt x="8564114" y="4554093"/>
                </a:lnTo>
                <a:lnTo>
                  <a:pt x="0" y="455409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6672336" y="9379382"/>
            <a:ext cx="586964" cy="3092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80"/>
              </a:lnSpc>
            </a:pPr>
            <a:r>
              <a:rPr lang="en-US" sz="1700">
                <a:solidFill>
                  <a:srgbClr val="FFFFFF"/>
                </a:solidFill>
                <a:latin typeface="Poppins"/>
              </a:rPr>
              <a:t>07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5011963" y="452603"/>
            <a:ext cx="1303172" cy="2760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100"/>
              </a:lnSpc>
              <a:spcBef>
                <a:spcPct val="0"/>
              </a:spcBef>
            </a:pPr>
            <a:r>
              <a:rPr lang="en-US" sz="1500" spc="-30">
                <a:solidFill>
                  <a:srgbClr val="FFFFFF"/>
                </a:solidFill>
                <a:latin typeface="Poppins"/>
              </a:rPr>
              <a:t>Contact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3708791" y="452603"/>
            <a:ext cx="1303172" cy="2760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100"/>
              </a:lnSpc>
              <a:spcBef>
                <a:spcPct val="0"/>
              </a:spcBef>
            </a:pPr>
            <a:r>
              <a:rPr lang="en-US" sz="1500" spc="-30">
                <a:solidFill>
                  <a:srgbClr val="FFFFFF"/>
                </a:solidFill>
                <a:latin typeface="Poppins"/>
              </a:rPr>
              <a:t>About Us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2405618" y="452603"/>
            <a:ext cx="1303172" cy="2760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100"/>
              </a:lnSpc>
              <a:spcBef>
                <a:spcPct val="0"/>
              </a:spcBef>
            </a:pPr>
            <a:r>
              <a:rPr lang="en-US" sz="1500" spc="-30">
                <a:solidFill>
                  <a:srgbClr val="FFFFFF"/>
                </a:solidFill>
                <a:latin typeface="Poppins"/>
              </a:rPr>
              <a:t>Service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1102446" y="452603"/>
            <a:ext cx="1303172" cy="2760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100"/>
              </a:lnSpc>
              <a:spcBef>
                <a:spcPct val="0"/>
              </a:spcBef>
            </a:pPr>
            <a:r>
              <a:rPr lang="en-US" sz="1500" spc="-30">
                <a:solidFill>
                  <a:srgbClr val="FFFFFF"/>
                </a:solidFill>
                <a:latin typeface="Poppins"/>
              </a:rPr>
              <a:t>Home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596403" y="1704509"/>
            <a:ext cx="11809216" cy="12460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59"/>
              </a:lnSpc>
            </a:pPr>
            <a:r>
              <a:rPr lang="en-US" sz="4457">
                <a:solidFill>
                  <a:srgbClr val="FFFFFF"/>
                </a:solidFill>
                <a:latin typeface="Baskerville Display PT Bold"/>
              </a:rPr>
              <a:t>Average number of weekend nights for reservations involving children?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2603471" y="8514810"/>
            <a:ext cx="10690865" cy="10477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  <a:spcBef>
                <a:spcPct val="0"/>
              </a:spcBef>
            </a:pPr>
            <a:r>
              <a:rPr lang="en-US" sz="2999" spc="-59">
                <a:solidFill>
                  <a:srgbClr val="FFFFFF"/>
                </a:solidFill>
                <a:latin typeface="Poppins"/>
              </a:rPr>
              <a:t>The avg number of weekend nights for reservations invloving children is 1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4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699679" y="9296421"/>
            <a:ext cx="532278" cy="532278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46F25">
                <a:alpha val="54902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21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9365" y="-282452"/>
            <a:ext cx="18297365" cy="1488270"/>
            <a:chOff x="0" y="0"/>
            <a:chExt cx="4819059" cy="39197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819059" cy="391972"/>
            </a:xfrm>
            <a:custGeom>
              <a:avLst/>
              <a:gdLst/>
              <a:ahLst/>
              <a:cxnLst/>
              <a:rect r="r" b="b" t="t" l="l"/>
              <a:pathLst>
                <a:path h="391972" w="4819059">
                  <a:moveTo>
                    <a:pt x="0" y="0"/>
                  </a:moveTo>
                  <a:lnTo>
                    <a:pt x="4819059" y="0"/>
                  </a:lnTo>
                  <a:lnTo>
                    <a:pt x="4819059" y="391972"/>
                  </a:lnTo>
                  <a:lnTo>
                    <a:pt x="0" y="391972"/>
                  </a:lnTo>
                  <a:close/>
                </a:path>
              </a:pathLst>
            </a:custGeom>
            <a:solidFill>
              <a:srgbClr val="764F19">
                <a:alpha val="31765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4819059" cy="4395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6998871" y="500228"/>
            <a:ext cx="260429" cy="260429"/>
          </a:xfrm>
          <a:custGeom>
            <a:avLst/>
            <a:gdLst/>
            <a:ahLst/>
            <a:cxnLst/>
            <a:rect r="r" b="b" t="t" l="l"/>
            <a:pathLst>
              <a:path h="260429" w="260429">
                <a:moveTo>
                  <a:pt x="0" y="0"/>
                </a:moveTo>
                <a:lnTo>
                  <a:pt x="260429" y="0"/>
                </a:lnTo>
                <a:lnTo>
                  <a:pt x="260429" y="260429"/>
                </a:lnTo>
                <a:lnTo>
                  <a:pt x="0" y="2604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28700" y="366024"/>
            <a:ext cx="504985" cy="362671"/>
          </a:xfrm>
          <a:custGeom>
            <a:avLst/>
            <a:gdLst/>
            <a:ahLst/>
            <a:cxnLst/>
            <a:rect r="r" b="b" t="t" l="l"/>
            <a:pathLst>
              <a:path h="362671" w="504985">
                <a:moveTo>
                  <a:pt x="0" y="0"/>
                </a:moveTo>
                <a:lnTo>
                  <a:pt x="504985" y="0"/>
                </a:lnTo>
                <a:lnTo>
                  <a:pt x="504985" y="362672"/>
                </a:lnTo>
                <a:lnTo>
                  <a:pt x="0" y="3626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0" id="10"/>
          <p:cNvSpPr/>
          <p:nvPr/>
        </p:nvSpPr>
        <p:spPr>
          <a:xfrm flipV="true">
            <a:off x="596461" y="3277877"/>
            <a:ext cx="6965305" cy="14288"/>
          </a:xfrm>
          <a:prstGeom prst="line">
            <a:avLst/>
          </a:prstGeom>
          <a:ln cap="flat" w="28575">
            <a:solidFill>
              <a:srgbClr val="A46F2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1281193" y="3563627"/>
            <a:ext cx="7432898" cy="6433943"/>
          </a:xfrm>
          <a:custGeom>
            <a:avLst/>
            <a:gdLst/>
            <a:ahLst/>
            <a:cxnLst/>
            <a:rect r="r" b="b" t="t" l="l"/>
            <a:pathLst>
              <a:path h="6433943" w="7432898">
                <a:moveTo>
                  <a:pt x="0" y="0"/>
                </a:moveTo>
                <a:lnTo>
                  <a:pt x="7432897" y="0"/>
                </a:lnTo>
                <a:lnTo>
                  <a:pt x="7432897" y="6433943"/>
                </a:lnTo>
                <a:lnTo>
                  <a:pt x="0" y="643394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6672336" y="9379382"/>
            <a:ext cx="586964" cy="3092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80"/>
              </a:lnSpc>
            </a:pPr>
            <a:r>
              <a:rPr lang="en-US" sz="1700">
                <a:solidFill>
                  <a:srgbClr val="FFFFFF"/>
                </a:solidFill>
                <a:latin typeface="Poppins"/>
              </a:rPr>
              <a:t>07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5011963" y="452603"/>
            <a:ext cx="1303172" cy="2760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100"/>
              </a:lnSpc>
              <a:spcBef>
                <a:spcPct val="0"/>
              </a:spcBef>
            </a:pPr>
            <a:r>
              <a:rPr lang="en-US" sz="1500" spc="-30">
                <a:solidFill>
                  <a:srgbClr val="FFFFFF"/>
                </a:solidFill>
                <a:latin typeface="Poppins"/>
              </a:rPr>
              <a:t>Contact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708791" y="452603"/>
            <a:ext cx="1303172" cy="2760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100"/>
              </a:lnSpc>
              <a:spcBef>
                <a:spcPct val="0"/>
              </a:spcBef>
            </a:pPr>
            <a:r>
              <a:rPr lang="en-US" sz="1500" spc="-30">
                <a:solidFill>
                  <a:srgbClr val="FFFFFF"/>
                </a:solidFill>
                <a:latin typeface="Poppins"/>
              </a:rPr>
              <a:t>About Us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405618" y="452603"/>
            <a:ext cx="1303172" cy="2760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100"/>
              </a:lnSpc>
              <a:spcBef>
                <a:spcPct val="0"/>
              </a:spcBef>
            </a:pPr>
            <a:r>
              <a:rPr lang="en-US" sz="1500" spc="-30">
                <a:solidFill>
                  <a:srgbClr val="FFFFFF"/>
                </a:solidFill>
                <a:latin typeface="Poppins"/>
              </a:rPr>
              <a:t>Service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1102446" y="452603"/>
            <a:ext cx="1303172" cy="2760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100"/>
              </a:lnSpc>
              <a:spcBef>
                <a:spcPct val="0"/>
              </a:spcBef>
            </a:pPr>
            <a:r>
              <a:rPr lang="en-US" sz="1500" spc="-30">
                <a:solidFill>
                  <a:srgbClr val="FFFFFF"/>
                </a:solidFill>
                <a:latin typeface="Poppins"/>
              </a:rPr>
              <a:t>Home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596432" y="1510088"/>
            <a:ext cx="11429065" cy="1209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46"/>
              </a:lnSpc>
            </a:pPr>
            <a:r>
              <a:rPr lang="en-US" sz="4354">
                <a:solidFill>
                  <a:srgbClr val="FFFFFF"/>
                </a:solidFill>
                <a:latin typeface="Baskerville Display PT Bold"/>
              </a:rPr>
              <a:t>Reservations were made in each month of the year?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504782" y="5076825"/>
            <a:ext cx="4507181" cy="27454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1"/>
              </a:lnSpc>
              <a:spcBef>
                <a:spcPct val="0"/>
              </a:spcBef>
            </a:pPr>
            <a:r>
              <a:rPr lang="en-US" sz="2593" spc="215">
                <a:solidFill>
                  <a:srgbClr val="FFFFFF"/>
                </a:solidFill>
                <a:latin typeface="Poppins"/>
              </a:rPr>
              <a:t>From the analysis  October had the highest number of reservations while January had the lowest number of reservations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4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699679" y="9296421"/>
            <a:ext cx="532278" cy="532278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46F25">
                <a:alpha val="54902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21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9365" y="-282452"/>
            <a:ext cx="18297365" cy="1488270"/>
            <a:chOff x="0" y="0"/>
            <a:chExt cx="4819059" cy="39197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819059" cy="391972"/>
            </a:xfrm>
            <a:custGeom>
              <a:avLst/>
              <a:gdLst/>
              <a:ahLst/>
              <a:cxnLst/>
              <a:rect r="r" b="b" t="t" l="l"/>
              <a:pathLst>
                <a:path h="391972" w="4819059">
                  <a:moveTo>
                    <a:pt x="0" y="0"/>
                  </a:moveTo>
                  <a:lnTo>
                    <a:pt x="4819059" y="0"/>
                  </a:lnTo>
                  <a:lnTo>
                    <a:pt x="4819059" y="391972"/>
                  </a:lnTo>
                  <a:lnTo>
                    <a:pt x="0" y="391972"/>
                  </a:lnTo>
                  <a:close/>
                </a:path>
              </a:pathLst>
            </a:custGeom>
            <a:solidFill>
              <a:srgbClr val="764F19">
                <a:alpha val="31765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4819059" cy="4395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6998871" y="500228"/>
            <a:ext cx="260429" cy="260429"/>
          </a:xfrm>
          <a:custGeom>
            <a:avLst/>
            <a:gdLst/>
            <a:ahLst/>
            <a:cxnLst/>
            <a:rect r="r" b="b" t="t" l="l"/>
            <a:pathLst>
              <a:path h="260429" w="260429">
                <a:moveTo>
                  <a:pt x="0" y="0"/>
                </a:moveTo>
                <a:lnTo>
                  <a:pt x="260429" y="0"/>
                </a:lnTo>
                <a:lnTo>
                  <a:pt x="260429" y="260429"/>
                </a:lnTo>
                <a:lnTo>
                  <a:pt x="0" y="2604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28700" y="366024"/>
            <a:ext cx="504985" cy="362671"/>
          </a:xfrm>
          <a:custGeom>
            <a:avLst/>
            <a:gdLst/>
            <a:ahLst/>
            <a:cxnLst/>
            <a:rect r="r" b="b" t="t" l="l"/>
            <a:pathLst>
              <a:path h="362671" w="504985">
                <a:moveTo>
                  <a:pt x="0" y="0"/>
                </a:moveTo>
                <a:lnTo>
                  <a:pt x="504985" y="0"/>
                </a:lnTo>
                <a:lnTo>
                  <a:pt x="504985" y="362672"/>
                </a:lnTo>
                <a:lnTo>
                  <a:pt x="0" y="3626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3107355" y="2252288"/>
            <a:ext cx="4151945" cy="6408171"/>
            <a:chOff x="0" y="0"/>
            <a:chExt cx="643245" cy="99279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43245" cy="992793"/>
            </a:xfrm>
            <a:custGeom>
              <a:avLst/>
              <a:gdLst/>
              <a:ahLst/>
              <a:cxnLst/>
              <a:rect r="r" b="b" t="t" l="l"/>
              <a:pathLst>
                <a:path h="992793" w="643245">
                  <a:moveTo>
                    <a:pt x="0" y="0"/>
                  </a:moveTo>
                  <a:lnTo>
                    <a:pt x="643245" y="0"/>
                  </a:lnTo>
                  <a:lnTo>
                    <a:pt x="643245" y="992793"/>
                  </a:lnTo>
                  <a:lnTo>
                    <a:pt x="0" y="992793"/>
                  </a:lnTo>
                  <a:close/>
                </a:path>
              </a:pathLst>
            </a:custGeom>
            <a:blipFill>
              <a:blip r:embed="rId6"/>
              <a:stretch>
                <a:fillRect l="-52894" t="0" r="-52894" b="0"/>
              </a:stretch>
            </a:blipFill>
            <a:ln w="38100" cap="sq">
              <a:solidFill>
                <a:srgbClr val="764F19"/>
              </a:solidFill>
              <a:prstDash val="solid"/>
              <a:miter/>
            </a:ln>
          </p:spPr>
        </p:sp>
      </p:grpSp>
      <p:sp>
        <p:nvSpPr>
          <p:cNvPr name="TextBox 12" id="12"/>
          <p:cNvSpPr txBox="true"/>
          <p:nvPr/>
        </p:nvSpPr>
        <p:spPr>
          <a:xfrm rot="0">
            <a:off x="596432" y="1491038"/>
            <a:ext cx="11157600" cy="12863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7"/>
              </a:lnSpc>
            </a:pPr>
            <a:r>
              <a:rPr lang="en-US" sz="3080">
                <a:solidFill>
                  <a:srgbClr val="FFFFFF"/>
                </a:solidFill>
                <a:latin typeface="Baskerville Display PT Bold"/>
              </a:rPr>
              <a:t>Average number of nights (both weekend and weekday) spent by guests for each room</a:t>
            </a:r>
          </a:p>
          <a:p>
            <a:pPr algn="l">
              <a:lnSpc>
                <a:spcPts val="3357"/>
              </a:lnSpc>
            </a:pPr>
            <a:r>
              <a:rPr lang="en-US" sz="3080">
                <a:solidFill>
                  <a:srgbClr val="FFFFFF"/>
                </a:solidFill>
                <a:latin typeface="Baskerville Display PT Bold"/>
              </a:rPr>
              <a:t>type?</a:t>
            </a:r>
          </a:p>
        </p:txBody>
      </p:sp>
      <p:sp>
        <p:nvSpPr>
          <p:cNvPr name="AutoShape 13" id="13"/>
          <p:cNvSpPr/>
          <p:nvPr/>
        </p:nvSpPr>
        <p:spPr>
          <a:xfrm flipV="true">
            <a:off x="596461" y="2791662"/>
            <a:ext cx="6965305" cy="14288"/>
          </a:xfrm>
          <a:prstGeom prst="line">
            <a:avLst/>
          </a:prstGeom>
          <a:ln cap="flat" w="28575">
            <a:solidFill>
              <a:srgbClr val="A46F2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4" id="14"/>
          <p:cNvSpPr/>
          <p:nvPr/>
        </p:nvSpPr>
        <p:spPr>
          <a:xfrm flipH="false" flipV="false" rot="0">
            <a:off x="596432" y="3123638"/>
            <a:ext cx="8745665" cy="4665469"/>
          </a:xfrm>
          <a:custGeom>
            <a:avLst/>
            <a:gdLst/>
            <a:ahLst/>
            <a:cxnLst/>
            <a:rect r="r" b="b" t="t" l="l"/>
            <a:pathLst>
              <a:path h="4665469" w="8745665">
                <a:moveTo>
                  <a:pt x="0" y="0"/>
                </a:moveTo>
                <a:lnTo>
                  <a:pt x="8745665" y="0"/>
                </a:lnTo>
                <a:lnTo>
                  <a:pt x="8745665" y="4665470"/>
                </a:lnTo>
                <a:lnTo>
                  <a:pt x="0" y="466547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6672336" y="9379382"/>
            <a:ext cx="586964" cy="3092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80"/>
              </a:lnSpc>
            </a:pPr>
            <a:r>
              <a:rPr lang="en-US" sz="1700">
                <a:solidFill>
                  <a:srgbClr val="FFFFFF"/>
                </a:solidFill>
                <a:latin typeface="Poppins"/>
              </a:rPr>
              <a:t>07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5011963" y="452603"/>
            <a:ext cx="1303172" cy="2760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100"/>
              </a:lnSpc>
              <a:spcBef>
                <a:spcPct val="0"/>
              </a:spcBef>
            </a:pPr>
            <a:r>
              <a:rPr lang="en-US" sz="1500" spc="-30">
                <a:solidFill>
                  <a:srgbClr val="FFFFFF"/>
                </a:solidFill>
                <a:latin typeface="Poppins"/>
              </a:rPr>
              <a:t>Contact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3708791" y="452603"/>
            <a:ext cx="1303172" cy="2760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100"/>
              </a:lnSpc>
              <a:spcBef>
                <a:spcPct val="0"/>
              </a:spcBef>
            </a:pPr>
            <a:r>
              <a:rPr lang="en-US" sz="1500" spc="-30">
                <a:solidFill>
                  <a:srgbClr val="FFFFFF"/>
                </a:solidFill>
                <a:latin typeface="Poppins"/>
              </a:rPr>
              <a:t>About Us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405618" y="452603"/>
            <a:ext cx="1303172" cy="2760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100"/>
              </a:lnSpc>
              <a:spcBef>
                <a:spcPct val="0"/>
              </a:spcBef>
            </a:pPr>
            <a:r>
              <a:rPr lang="en-US" sz="1500" spc="-30">
                <a:solidFill>
                  <a:srgbClr val="FFFFFF"/>
                </a:solidFill>
                <a:latin typeface="Poppins"/>
              </a:rPr>
              <a:t>Service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1102446" y="452603"/>
            <a:ext cx="1303172" cy="2760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100"/>
              </a:lnSpc>
              <a:spcBef>
                <a:spcPct val="0"/>
              </a:spcBef>
            </a:pPr>
            <a:r>
              <a:rPr lang="en-US" sz="1500" spc="-30">
                <a:solidFill>
                  <a:srgbClr val="FFFFFF"/>
                </a:solidFill>
                <a:latin typeface="Poppins"/>
              </a:rPr>
              <a:t>Home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5011963" y="8982075"/>
            <a:ext cx="1161529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sz="1500" spc="124">
                <a:solidFill>
                  <a:srgbClr val="FFFFFF"/>
                </a:solidFill>
                <a:latin typeface="Poppins Bold"/>
              </a:rPr>
              <a:t>ROOM 03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596461" y="8593783"/>
            <a:ext cx="12023710" cy="1317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spc="207">
                <a:solidFill>
                  <a:srgbClr val="FFFFFF"/>
                </a:solidFill>
                <a:latin typeface="Poppins"/>
              </a:rPr>
              <a:t>Room type 1 had an average of 2  nights spent by guest while 3 had 3 room type 4 3, room type 5 2 room type 6 had 3 with room type 7 had 2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4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699679" y="9296421"/>
            <a:ext cx="532278" cy="532278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46F25">
                <a:alpha val="54902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21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9365" y="-282452"/>
            <a:ext cx="18297365" cy="1488270"/>
            <a:chOff x="0" y="0"/>
            <a:chExt cx="4819059" cy="39197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819059" cy="391972"/>
            </a:xfrm>
            <a:custGeom>
              <a:avLst/>
              <a:gdLst/>
              <a:ahLst/>
              <a:cxnLst/>
              <a:rect r="r" b="b" t="t" l="l"/>
              <a:pathLst>
                <a:path h="391972" w="4819059">
                  <a:moveTo>
                    <a:pt x="0" y="0"/>
                  </a:moveTo>
                  <a:lnTo>
                    <a:pt x="4819059" y="0"/>
                  </a:lnTo>
                  <a:lnTo>
                    <a:pt x="4819059" y="391972"/>
                  </a:lnTo>
                  <a:lnTo>
                    <a:pt x="0" y="391972"/>
                  </a:lnTo>
                  <a:close/>
                </a:path>
              </a:pathLst>
            </a:custGeom>
            <a:solidFill>
              <a:srgbClr val="764F19">
                <a:alpha val="31765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4819059" cy="4395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6998871" y="500228"/>
            <a:ext cx="260429" cy="260429"/>
          </a:xfrm>
          <a:custGeom>
            <a:avLst/>
            <a:gdLst/>
            <a:ahLst/>
            <a:cxnLst/>
            <a:rect r="r" b="b" t="t" l="l"/>
            <a:pathLst>
              <a:path h="260429" w="260429">
                <a:moveTo>
                  <a:pt x="0" y="0"/>
                </a:moveTo>
                <a:lnTo>
                  <a:pt x="260429" y="0"/>
                </a:lnTo>
                <a:lnTo>
                  <a:pt x="260429" y="260429"/>
                </a:lnTo>
                <a:lnTo>
                  <a:pt x="0" y="2604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28700" y="366024"/>
            <a:ext cx="504985" cy="362671"/>
          </a:xfrm>
          <a:custGeom>
            <a:avLst/>
            <a:gdLst/>
            <a:ahLst/>
            <a:cxnLst/>
            <a:rect r="r" b="b" t="t" l="l"/>
            <a:pathLst>
              <a:path h="362671" w="504985">
                <a:moveTo>
                  <a:pt x="0" y="0"/>
                </a:moveTo>
                <a:lnTo>
                  <a:pt x="504985" y="0"/>
                </a:lnTo>
                <a:lnTo>
                  <a:pt x="504985" y="362672"/>
                </a:lnTo>
                <a:lnTo>
                  <a:pt x="0" y="3626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2405618" y="7319665"/>
            <a:ext cx="1505585" cy="938886"/>
            <a:chOff x="0" y="0"/>
            <a:chExt cx="396533" cy="247279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396533" cy="247279"/>
            </a:xfrm>
            <a:custGeom>
              <a:avLst/>
              <a:gdLst/>
              <a:ahLst/>
              <a:cxnLst/>
              <a:rect r="r" b="b" t="t" l="l"/>
              <a:pathLst>
                <a:path h="247279" w="396533">
                  <a:moveTo>
                    <a:pt x="0" y="0"/>
                  </a:moveTo>
                  <a:lnTo>
                    <a:pt x="396533" y="0"/>
                  </a:lnTo>
                  <a:lnTo>
                    <a:pt x="396533" y="247279"/>
                  </a:lnTo>
                  <a:lnTo>
                    <a:pt x="0" y="247279"/>
                  </a:lnTo>
                  <a:close/>
                </a:path>
              </a:pathLst>
            </a:custGeom>
            <a:solidFill>
              <a:srgbClr val="A46F25">
                <a:alpha val="44706"/>
              </a:srgbClr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47625"/>
              <a:ext cx="396533" cy="29490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3294336" y="1656884"/>
            <a:ext cx="4151945" cy="6408171"/>
            <a:chOff x="0" y="0"/>
            <a:chExt cx="643245" cy="992793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643245" cy="992793"/>
            </a:xfrm>
            <a:custGeom>
              <a:avLst/>
              <a:gdLst/>
              <a:ahLst/>
              <a:cxnLst/>
              <a:rect r="r" b="b" t="t" l="l"/>
              <a:pathLst>
                <a:path h="992793" w="643245">
                  <a:moveTo>
                    <a:pt x="0" y="0"/>
                  </a:moveTo>
                  <a:lnTo>
                    <a:pt x="643245" y="0"/>
                  </a:lnTo>
                  <a:lnTo>
                    <a:pt x="643245" y="992793"/>
                  </a:lnTo>
                  <a:lnTo>
                    <a:pt x="0" y="992793"/>
                  </a:lnTo>
                  <a:close/>
                </a:path>
              </a:pathLst>
            </a:custGeom>
            <a:blipFill>
              <a:blip r:embed="rId6"/>
              <a:stretch>
                <a:fillRect l="-52894" t="0" r="-52894" b="0"/>
              </a:stretch>
            </a:blipFill>
            <a:ln w="38100" cap="sq">
              <a:solidFill>
                <a:srgbClr val="764F19"/>
              </a:solidFill>
              <a:prstDash val="solid"/>
              <a:miter/>
            </a:ln>
          </p:spPr>
        </p:sp>
      </p:grpSp>
      <p:sp>
        <p:nvSpPr>
          <p:cNvPr name="AutoShape 15" id="15"/>
          <p:cNvSpPr/>
          <p:nvPr/>
        </p:nvSpPr>
        <p:spPr>
          <a:xfrm flipV="true">
            <a:off x="596461" y="3150086"/>
            <a:ext cx="6965305" cy="14288"/>
          </a:xfrm>
          <a:prstGeom prst="line">
            <a:avLst/>
          </a:prstGeom>
          <a:ln cap="flat" w="28575">
            <a:solidFill>
              <a:srgbClr val="A46F25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6" id="16"/>
          <p:cNvGrpSpPr/>
          <p:nvPr/>
        </p:nvGrpSpPr>
        <p:grpSpPr>
          <a:xfrm rot="0">
            <a:off x="14545637" y="8258551"/>
            <a:ext cx="2205087" cy="726915"/>
            <a:chOff x="0" y="0"/>
            <a:chExt cx="580764" cy="191451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580764" cy="191451"/>
            </a:xfrm>
            <a:custGeom>
              <a:avLst/>
              <a:gdLst/>
              <a:ahLst/>
              <a:cxnLst/>
              <a:rect r="r" b="b" t="t" l="l"/>
              <a:pathLst>
                <a:path h="191451" w="580764">
                  <a:moveTo>
                    <a:pt x="0" y="0"/>
                  </a:moveTo>
                  <a:lnTo>
                    <a:pt x="580764" y="0"/>
                  </a:lnTo>
                  <a:lnTo>
                    <a:pt x="580764" y="191451"/>
                  </a:lnTo>
                  <a:lnTo>
                    <a:pt x="0" y="191451"/>
                  </a:lnTo>
                  <a:close/>
                </a:path>
              </a:pathLst>
            </a:custGeom>
            <a:solidFill>
              <a:srgbClr val="A46F25">
                <a:alpha val="31765"/>
              </a:srgbClr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47625"/>
              <a:ext cx="580764" cy="2390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0">
            <a:off x="596461" y="3435836"/>
            <a:ext cx="8965817" cy="5062040"/>
          </a:xfrm>
          <a:custGeom>
            <a:avLst/>
            <a:gdLst/>
            <a:ahLst/>
            <a:cxnLst/>
            <a:rect r="r" b="b" t="t" l="l"/>
            <a:pathLst>
              <a:path h="5062040" w="8965817">
                <a:moveTo>
                  <a:pt x="0" y="0"/>
                </a:moveTo>
                <a:lnTo>
                  <a:pt x="8965817" y="0"/>
                </a:lnTo>
                <a:lnTo>
                  <a:pt x="8965817" y="5062041"/>
                </a:lnTo>
                <a:lnTo>
                  <a:pt x="0" y="506204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16672336" y="9379382"/>
            <a:ext cx="586964" cy="3092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80"/>
              </a:lnSpc>
            </a:pPr>
            <a:r>
              <a:rPr lang="en-US" sz="1700">
                <a:solidFill>
                  <a:srgbClr val="FFFFFF"/>
                </a:solidFill>
                <a:latin typeface="Poppins"/>
              </a:rPr>
              <a:t>07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5011963" y="452603"/>
            <a:ext cx="1303172" cy="2760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100"/>
              </a:lnSpc>
              <a:spcBef>
                <a:spcPct val="0"/>
              </a:spcBef>
            </a:pPr>
            <a:r>
              <a:rPr lang="en-US" sz="1500" spc="-30">
                <a:solidFill>
                  <a:srgbClr val="FFFFFF"/>
                </a:solidFill>
                <a:latin typeface="Poppins"/>
              </a:rPr>
              <a:t>Contact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3708791" y="452603"/>
            <a:ext cx="1303172" cy="2760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100"/>
              </a:lnSpc>
              <a:spcBef>
                <a:spcPct val="0"/>
              </a:spcBef>
            </a:pPr>
            <a:r>
              <a:rPr lang="en-US" sz="1500" spc="-30">
                <a:solidFill>
                  <a:srgbClr val="FFFFFF"/>
                </a:solidFill>
                <a:latin typeface="Poppins"/>
              </a:rPr>
              <a:t>About Us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2405618" y="452603"/>
            <a:ext cx="1303172" cy="2760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100"/>
              </a:lnSpc>
              <a:spcBef>
                <a:spcPct val="0"/>
              </a:spcBef>
            </a:pPr>
            <a:r>
              <a:rPr lang="en-US" sz="1500" spc="-30">
                <a:solidFill>
                  <a:srgbClr val="FFFFFF"/>
                </a:solidFill>
                <a:latin typeface="Poppins"/>
              </a:rPr>
              <a:t>Service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1102446" y="452603"/>
            <a:ext cx="1303172" cy="2760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100"/>
              </a:lnSpc>
              <a:spcBef>
                <a:spcPct val="0"/>
              </a:spcBef>
            </a:pPr>
            <a:r>
              <a:rPr lang="en-US" sz="1500" spc="-30">
                <a:solidFill>
                  <a:srgbClr val="FFFFFF"/>
                </a:solidFill>
                <a:latin typeface="Poppins"/>
              </a:rPr>
              <a:t>Home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596432" y="1500563"/>
            <a:ext cx="12050850" cy="10526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11"/>
              </a:lnSpc>
            </a:pPr>
            <a:r>
              <a:rPr lang="en-US" sz="3771">
                <a:solidFill>
                  <a:srgbClr val="FFFFFF"/>
                </a:solidFill>
                <a:latin typeface="Baskerville Display PT Bold"/>
              </a:rPr>
              <a:t>The most common room type, and what is the average</a:t>
            </a:r>
          </a:p>
          <a:p>
            <a:pPr algn="l">
              <a:lnSpc>
                <a:spcPts val="4111"/>
              </a:lnSpc>
            </a:pPr>
            <a:r>
              <a:rPr lang="en-US" sz="3771">
                <a:solidFill>
                  <a:srgbClr val="FFFFFF"/>
                </a:solidFill>
                <a:latin typeface="Baskerville Display PT Bold"/>
              </a:rPr>
              <a:t>price for that room type?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5067416" y="8465104"/>
            <a:ext cx="1161529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sz="1500" spc="124">
                <a:solidFill>
                  <a:srgbClr val="FFFFFF"/>
                </a:solidFill>
                <a:latin typeface="Poppins Bold"/>
              </a:rPr>
              <a:t>ROOM 03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629607" y="9012227"/>
            <a:ext cx="10472840" cy="915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 spc="215">
                <a:solidFill>
                  <a:srgbClr val="FFFFFF"/>
                </a:solidFill>
                <a:latin typeface="Poppins"/>
              </a:rPr>
              <a:t>room type 1 was he most common with a count of 24 and an average price of $123.12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4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699679" y="9296421"/>
            <a:ext cx="532278" cy="532278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46F25">
                <a:alpha val="54902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21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9365" y="-282452"/>
            <a:ext cx="18297365" cy="1488270"/>
            <a:chOff x="0" y="0"/>
            <a:chExt cx="4819059" cy="39197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819059" cy="391972"/>
            </a:xfrm>
            <a:custGeom>
              <a:avLst/>
              <a:gdLst/>
              <a:ahLst/>
              <a:cxnLst/>
              <a:rect r="r" b="b" t="t" l="l"/>
              <a:pathLst>
                <a:path h="391972" w="4819059">
                  <a:moveTo>
                    <a:pt x="0" y="0"/>
                  </a:moveTo>
                  <a:lnTo>
                    <a:pt x="4819059" y="0"/>
                  </a:lnTo>
                  <a:lnTo>
                    <a:pt x="4819059" y="391972"/>
                  </a:lnTo>
                  <a:lnTo>
                    <a:pt x="0" y="391972"/>
                  </a:lnTo>
                  <a:close/>
                </a:path>
              </a:pathLst>
            </a:custGeom>
            <a:solidFill>
              <a:srgbClr val="764F19">
                <a:alpha val="31765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4819059" cy="4395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6998871" y="500228"/>
            <a:ext cx="260429" cy="260429"/>
          </a:xfrm>
          <a:custGeom>
            <a:avLst/>
            <a:gdLst/>
            <a:ahLst/>
            <a:cxnLst/>
            <a:rect r="r" b="b" t="t" l="l"/>
            <a:pathLst>
              <a:path h="260429" w="260429">
                <a:moveTo>
                  <a:pt x="0" y="0"/>
                </a:moveTo>
                <a:lnTo>
                  <a:pt x="260429" y="0"/>
                </a:lnTo>
                <a:lnTo>
                  <a:pt x="260429" y="260429"/>
                </a:lnTo>
                <a:lnTo>
                  <a:pt x="0" y="2604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28700" y="366024"/>
            <a:ext cx="504985" cy="362671"/>
          </a:xfrm>
          <a:custGeom>
            <a:avLst/>
            <a:gdLst/>
            <a:ahLst/>
            <a:cxnLst/>
            <a:rect r="r" b="b" t="t" l="l"/>
            <a:pathLst>
              <a:path h="362671" w="504985">
                <a:moveTo>
                  <a:pt x="0" y="0"/>
                </a:moveTo>
                <a:lnTo>
                  <a:pt x="504985" y="0"/>
                </a:lnTo>
                <a:lnTo>
                  <a:pt x="504985" y="362672"/>
                </a:lnTo>
                <a:lnTo>
                  <a:pt x="0" y="3626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2405618" y="7319665"/>
            <a:ext cx="1505585" cy="938886"/>
            <a:chOff x="0" y="0"/>
            <a:chExt cx="396533" cy="247279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396533" cy="247279"/>
            </a:xfrm>
            <a:custGeom>
              <a:avLst/>
              <a:gdLst/>
              <a:ahLst/>
              <a:cxnLst/>
              <a:rect r="r" b="b" t="t" l="l"/>
              <a:pathLst>
                <a:path h="247279" w="396533">
                  <a:moveTo>
                    <a:pt x="0" y="0"/>
                  </a:moveTo>
                  <a:lnTo>
                    <a:pt x="396533" y="0"/>
                  </a:lnTo>
                  <a:lnTo>
                    <a:pt x="396533" y="247279"/>
                  </a:lnTo>
                  <a:lnTo>
                    <a:pt x="0" y="247279"/>
                  </a:lnTo>
                  <a:close/>
                </a:path>
              </a:pathLst>
            </a:custGeom>
            <a:solidFill>
              <a:srgbClr val="A46F25">
                <a:alpha val="44706"/>
              </a:srgbClr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47625"/>
              <a:ext cx="396533" cy="29490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3294336" y="1656884"/>
            <a:ext cx="4151945" cy="6408171"/>
            <a:chOff x="0" y="0"/>
            <a:chExt cx="643245" cy="992793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643245" cy="992793"/>
            </a:xfrm>
            <a:custGeom>
              <a:avLst/>
              <a:gdLst/>
              <a:ahLst/>
              <a:cxnLst/>
              <a:rect r="r" b="b" t="t" l="l"/>
              <a:pathLst>
                <a:path h="992793" w="643245">
                  <a:moveTo>
                    <a:pt x="0" y="0"/>
                  </a:moveTo>
                  <a:lnTo>
                    <a:pt x="643245" y="0"/>
                  </a:lnTo>
                  <a:lnTo>
                    <a:pt x="643245" y="992793"/>
                  </a:lnTo>
                  <a:lnTo>
                    <a:pt x="0" y="992793"/>
                  </a:lnTo>
                  <a:close/>
                </a:path>
              </a:pathLst>
            </a:custGeom>
            <a:blipFill>
              <a:blip r:embed="rId6"/>
              <a:stretch>
                <a:fillRect l="-52894" t="0" r="-52894" b="0"/>
              </a:stretch>
            </a:blipFill>
            <a:ln w="38100" cap="sq">
              <a:solidFill>
                <a:srgbClr val="764F19"/>
              </a:solidFill>
              <a:prstDash val="solid"/>
              <a:miter/>
            </a:ln>
          </p:spPr>
        </p:sp>
      </p:grpSp>
      <p:sp>
        <p:nvSpPr>
          <p:cNvPr name="AutoShape 15" id="15"/>
          <p:cNvSpPr/>
          <p:nvPr/>
        </p:nvSpPr>
        <p:spPr>
          <a:xfrm flipV="true">
            <a:off x="596461" y="3533458"/>
            <a:ext cx="6965305" cy="14288"/>
          </a:xfrm>
          <a:prstGeom prst="line">
            <a:avLst/>
          </a:prstGeom>
          <a:ln cap="flat" w="28575">
            <a:solidFill>
              <a:srgbClr val="A46F25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6" id="16"/>
          <p:cNvGrpSpPr/>
          <p:nvPr/>
        </p:nvGrpSpPr>
        <p:grpSpPr>
          <a:xfrm rot="0">
            <a:off x="14545637" y="8258551"/>
            <a:ext cx="2205087" cy="726915"/>
            <a:chOff x="0" y="0"/>
            <a:chExt cx="580764" cy="191451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580764" cy="191451"/>
            </a:xfrm>
            <a:custGeom>
              <a:avLst/>
              <a:gdLst/>
              <a:ahLst/>
              <a:cxnLst/>
              <a:rect r="r" b="b" t="t" l="l"/>
              <a:pathLst>
                <a:path h="191451" w="580764">
                  <a:moveTo>
                    <a:pt x="0" y="0"/>
                  </a:moveTo>
                  <a:lnTo>
                    <a:pt x="580764" y="0"/>
                  </a:lnTo>
                  <a:lnTo>
                    <a:pt x="580764" y="191451"/>
                  </a:lnTo>
                  <a:lnTo>
                    <a:pt x="0" y="191451"/>
                  </a:lnTo>
                  <a:close/>
                </a:path>
              </a:pathLst>
            </a:custGeom>
            <a:solidFill>
              <a:srgbClr val="A46F25">
                <a:alpha val="31765"/>
              </a:srgbClr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47625"/>
              <a:ext cx="580764" cy="2390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0">
            <a:off x="2516646" y="3962083"/>
            <a:ext cx="7653360" cy="4550647"/>
          </a:xfrm>
          <a:custGeom>
            <a:avLst/>
            <a:gdLst/>
            <a:ahLst/>
            <a:cxnLst/>
            <a:rect r="r" b="b" t="t" l="l"/>
            <a:pathLst>
              <a:path h="4550647" w="7653360">
                <a:moveTo>
                  <a:pt x="0" y="0"/>
                </a:moveTo>
                <a:lnTo>
                  <a:pt x="7653360" y="0"/>
                </a:lnTo>
                <a:lnTo>
                  <a:pt x="7653360" y="4550646"/>
                </a:lnTo>
                <a:lnTo>
                  <a:pt x="0" y="455064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16672336" y="9379382"/>
            <a:ext cx="586964" cy="3092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80"/>
              </a:lnSpc>
            </a:pPr>
            <a:r>
              <a:rPr lang="en-US" sz="1700">
                <a:solidFill>
                  <a:srgbClr val="FFFFFF"/>
                </a:solidFill>
                <a:latin typeface="Poppins"/>
              </a:rPr>
              <a:t>07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5011963" y="452603"/>
            <a:ext cx="1303172" cy="2760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100"/>
              </a:lnSpc>
              <a:spcBef>
                <a:spcPct val="0"/>
              </a:spcBef>
            </a:pPr>
            <a:r>
              <a:rPr lang="en-US" sz="1500" spc="-30">
                <a:solidFill>
                  <a:srgbClr val="FFFFFF"/>
                </a:solidFill>
                <a:latin typeface="Poppins"/>
              </a:rPr>
              <a:t>Contact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3708791" y="452603"/>
            <a:ext cx="1303172" cy="2760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100"/>
              </a:lnSpc>
              <a:spcBef>
                <a:spcPct val="0"/>
              </a:spcBef>
            </a:pPr>
            <a:r>
              <a:rPr lang="en-US" sz="1500" spc="-30">
                <a:solidFill>
                  <a:srgbClr val="FFFFFF"/>
                </a:solidFill>
                <a:latin typeface="Poppins"/>
              </a:rPr>
              <a:t>About Us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2405618" y="452603"/>
            <a:ext cx="1303172" cy="2760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100"/>
              </a:lnSpc>
              <a:spcBef>
                <a:spcPct val="0"/>
              </a:spcBef>
            </a:pPr>
            <a:r>
              <a:rPr lang="en-US" sz="1500" spc="-30">
                <a:solidFill>
                  <a:srgbClr val="FFFFFF"/>
                </a:solidFill>
                <a:latin typeface="Poppins"/>
              </a:rPr>
              <a:t>Service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1102446" y="452603"/>
            <a:ext cx="1303172" cy="2760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100"/>
              </a:lnSpc>
              <a:spcBef>
                <a:spcPct val="0"/>
              </a:spcBef>
            </a:pPr>
            <a:r>
              <a:rPr lang="en-US" sz="1500" spc="-30">
                <a:solidFill>
                  <a:srgbClr val="FFFFFF"/>
                </a:solidFill>
                <a:latin typeface="Poppins"/>
              </a:rPr>
              <a:t>Home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596432" y="1519613"/>
            <a:ext cx="11493788" cy="16042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61"/>
              </a:lnSpc>
            </a:pPr>
            <a:r>
              <a:rPr lang="en-US" sz="5744">
                <a:solidFill>
                  <a:srgbClr val="FFFFFF"/>
                </a:solidFill>
                <a:latin typeface="Baskerville Display PT Bold"/>
              </a:rPr>
              <a:t>Market segment type that generates the highest average price per room.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5067416" y="8465104"/>
            <a:ext cx="1161529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sz="1500" spc="124">
                <a:solidFill>
                  <a:srgbClr val="FFFFFF"/>
                </a:solidFill>
                <a:latin typeface="Poppins Bold"/>
              </a:rPr>
              <a:t>ROOM 03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2273495" y="8868431"/>
            <a:ext cx="8828951" cy="798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19"/>
              </a:lnSpc>
              <a:spcBef>
                <a:spcPct val="0"/>
              </a:spcBef>
            </a:pPr>
            <a:r>
              <a:rPr lang="en-US" sz="2299" spc="190">
                <a:solidFill>
                  <a:srgbClr val="FFFFFF"/>
                </a:solidFill>
                <a:latin typeface="Poppins"/>
              </a:rPr>
              <a:t>The online market segemnt generated the highest average pricrice per room with 112.46$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4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9365" y="-282452"/>
            <a:ext cx="18297365" cy="1488270"/>
            <a:chOff x="0" y="0"/>
            <a:chExt cx="4819059" cy="39197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9059" cy="391972"/>
            </a:xfrm>
            <a:custGeom>
              <a:avLst/>
              <a:gdLst/>
              <a:ahLst/>
              <a:cxnLst/>
              <a:rect r="r" b="b" t="t" l="l"/>
              <a:pathLst>
                <a:path h="391972" w="4819059">
                  <a:moveTo>
                    <a:pt x="0" y="0"/>
                  </a:moveTo>
                  <a:lnTo>
                    <a:pt x="4819059" y="0"/>
                  </a:lnTo>
                  <a:lnTo>
                    <a:pt x="4819059" y="391972"/>
                  </a:lnTo>
                  <a:lnTo>
                    <a:pt x="0" y="391972"/>
                  </a:lnTo>
                  <a:close/>
                </a:path>
              </a:pathLst>
            </a:custGeom>
            <a:solidFill>
              <a:srgbClr val="764F19">
                <a:alpha val="31765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819059" cy="4395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6998871" y="500228"/>
            <a:ext cx="260429" cy="260429"/>
          </a:xfrm>
          <a:custGeom>
            <a:avLst/>
            <a:gdLst/>
            <a:ahLst/>
            <a:cxnLst/>
            <a:rect r="r" b="b" t="t" l="l"/>
            <a:pathLst>
              <a:path h="260429" w="260429">
                <a:moveTo>
                  <a:pt x="0" y="0"/>
                </a:moveTo>
                <a:lnTo>
                  <a:pt x="260429" y="0"/>
                </a:lnTo>
                <a:lnTo>
                  <a:pt x="260429" y="260429"/>
                </a:lnTo>
                <a:lnTo>
                  <a:pt x="0" y="2604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28700" y="366024"/>
            <a:ext cx="504985" cy="362671"/>
          </a:xfrm>
          <a:custGeom>
            <a:avLst/>
            <a:gdLst/>
            <a:ahLst/>
            <a:cxnLst/>
            <a:rect r="r" b="b" t="t" l="l"/>
            <a:pathLst>
              <a:path h="362671" w="504985">
                <a:moveTo>
                  <a:pt x="0" y="0"/>
                </a:moveTo>
                <a:lnTo>
                  <a:pt x="504985" y="0"/>
                </a:lnTo>
                <a:lnTo>
                  <a:pt x="504985" y="362672"/>
                </a:lnTo>
                <a:lnTo>
                  <a:pt x="0" y="3626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6699679" y="9296421"/>
            <a:ext cx="532278" cy="532278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46F25">
                <a:alpha val="54902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21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5011963" y="452603"/>
            <a:ext cx="1303172" cy="2760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100"/>
              </a:lnSpc>
              <a:spcBef>
                <a:spcPct val="0"/>
              </a:spcBef>
            </a:pPr>
            <a:r>
              <a:rPr lang="en-US" sz="1500" spc="-30">
                <a:solidFill>
                  <a:srgbClr val="FFFFFF"/>
                </a:solidFill>
                <a:latin typeface="Poppins"/>
              </a:rPr>
              <a:t>Contact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708791" y="452603"/>
            <a:ext cx="1303172" cy="2760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100"/>
              </a:lnSpc>
              <a:spcBef>
                <a:spcPct val="0"/>
              </a:spcBef>
            </a:pPr>
            <a:r>
              <a:rPr lang="en-US" sz="1500" spc="-30">
                <a:solidFill>
                  <a:srgbClr val="FFFFFF"/>
                </a:solidFill>
                <a:latin typeface="Poppins"/>
              </a:rPr>
              <a:t>About Us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405618" y="452603"/>
            <a:ext cx="1303172" cy="2760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100"/>
              </a:lnSpc>
              <a:spcBef>
                <a:spcPct val="0"/>
              </a:spcBef>
            </a:pPr>
            <a:r>
              <a:rPr lang="en-US" sz="1500" spc="-30">
                <a:solidFill>
                  <a:srgbClr val="FFFFFF"/>
                </a:solidFill>
                <a:latin typeface="Poppins"/>
              </a:rPr>
              <a:t>Service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102446" y="452603"/>
            <a:ext cx="1303172" cy="2760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100"/>
              </a:lnSpc>
              <a:spcBef>
                <a:spcPct val="0"/>
              </a:spcBef>
            </a:pPr>
            <a:r>
              <a:rPr lang="en-US" sz="1500" spc="-30">
                <a:solidFill>
                  <a:srgbClr val="FFFFFF"/>
                </a:solidFill>
                <a:latin typeface="Poppins"/>
              </a:rPr>
              <a:t>Home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6672336" y="9379382"/>
            <a:ext cx="586964" cy="3092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80"/>
              </a:lnSpc>
            </a:pPr>
            <a:r>
              <a:rPr lang="en-US" sz="1700">
                <a:solidFill>
                  <a:srgbClr val="FFFFFF"/>
                </a:solidFill>
                <a:latin typeface="Poppins"/>
              </a:rPr>
              <a:t>03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12517130" y="3066402"/>
            <a:ext cx="1404382" cy="1062778"/>
            <a:chOff x="0" y="0"/>
            <a:chExt cx="369878" cy="279909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369878" cy="279909"/>
            </a:xfrm>
            <a:custGeom>
              <a:avLst/>
              <a:gdLst/>
              <a:ahLst/>
              <a:cxnLst/>
              <a:rect r="r" b="b" t="t" l="l"/>
              <a:pathLst>
                <a:path h="279909" w="369878">
                  <a:moveTo>
                    <a:pt x="0" y="0"/>
                  </a:moveTo>
                  <a:lnTo>
                    <a:pt x="369878" y="0"/>
                  </a:lnTo>
                  <a:lnTo>
                    <a:pt x="369878" y="279909"/>
                  </a:lnTo>
                  <a:lnTo>
                    <a:pt x="0" y="279909"/>
                  </a:lnTo>
                  <a:close/>
                </a:path>
              </a:pathLst>
            </a:custGeom>
            <a:solidFill>
              <a:srgbClr val="A46F25">
                <a:alpha val="44706"/>
              </a:srgbClr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47625"/>
              <a:ext cx="369878" cy="3275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3921511" y="7361126"/>
            <a:ext cx="1404382" cy="1062778"/>
            <a:chOff x="0" y="0"/>
            <a:chExt cx="369878" cy="279909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369878" cy="279909"/>
            </a:xfrm>
            <a:custGeom>
              <a:avLst/>
              <a:gdLst/>
              <a:ahLst/>
              <a:cxnLst/>
              <a:rect r="r" b="b" t="t" l="l"/>
              <a:pathLst>
                <a:path h="279909" w="369878">
                  <a:moveTo>
                    <a:pt x="0" y="0"/>
                  </a:moveTo>
                  <a:lnTo>
                    <a:pt x="369878" y="0"/>
                  </a:lnTo>
                  <a:lnTo>
                    <a:pt x="369878" y="279909"/>
                  </a:lnTo>
                  <a:lnTo>
                    <a:pt x="0" y="279909"/>
                  </a:lnTo>
                  <a:close/>
                </a:path>
              </a:pathLst>
            </a:custGeom>
            <a:solidFill>
              <a:srgbClr val="A46F25">
                <a:alpha val="44706"/>
              </a:srgbClr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47625"/>
              <a:ext cx="369878" cy="3275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2817555" y="1663229"/>
            <a:ext cx="6995160" cy="6086153"/>
            <a:chOff x="0" y="0"/>
            <a:chExt cx="812800" cy="707178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707178"/>
            </a:xfrm>
            <a:custGeom>
              <a:avLst/>
              <a:gdLst/>
              <a:ahLst/>
              <a:cxnLst/>
              <a:rect r="r" b="b" t="t" l="l"/>
              <a:pathLst>
                <a:path h="707178" w="812800">
                  <a:moveTo>
                    <a:pt x="609600" y="0"/>
                  </a:moveTo>
                  <a:lnTo>
                    <a:pt x="0" y="0"/>
                  </a:lnTo>
                  <a:lnTo>
                    <a:pt x="203200" y="707178"/>
                  </a:lnTo>
                  <a:lnTo>
                    <a:pt x="812800" y="707178"/>
                  </a:lnTo>
                  <a:lnTo>
                    <a:pt x="60960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-39208" b="0"/>
              </a:stretch>
            </a:blipFill>
            <a:ln w="38100" cap="sq">
              <a:solidFill>
                <a:srgbClr val="764F19"/>
              </a:solidFill>
              <a:prstDash val="solid"/>
              <a:miter/>
            </a:ln>
          </p:spPr>
        </p:sp>
      </p:grpSp>
      <p:grpSp>
        <p:nvGrpSpPr>
          <p:cNvPr name="Group 23" id="23"/>
          <p:cNvGrpSpPr/>
          <p:nvPr/>
        </p:nvGrpSpPr>
        <p:grpSpPr>
          <a:xfrm rot="0">
            <a:off x="8054903" y="3742546"/>
            <a:ext cx="6995160" cy="6086153"/>
            <a:chOff x="0" y="0"/>
            <a:chExt cx="812800" cy="707178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707178"/>
            </a:xfrm>
            <a:custGeom>
              <a:avLst/>
              <a:gdLst/>
              <a:ahLst/>
              <a:cxnLst/>
              <a:rect r="r" b="b" t="t" l="l"/>
              <a:pathLst>
                <a:path h="707178" w="812800">
                  <a:moveTo>
                    <a:pt x="609600" y="0"/>
                  </a:moveTo>
                  <a:lnTo>
                    <a:pt x="0" y="0"/>
                  </a:lnTo>
                  <a:lnTo>
                    <a:pt x="203200" y="707178"/>
                  </a:lnTo>
                  <a:lnTo>
                    <a:pt x="812800" y="707178"/>
                  </a:lnTo>
                  <a:lnTo>
                    <a:pt x="609600" y="0"/>
                  </a:lnTo>
                  <a:close/>
                </a:path>
              </a:pathLst>
            </a:custGeom>
            <a:blipFill>
              <a:blip r:embed="rId7"/>
              <a:stretch>
                <a:fillRect l="-15233" t="0" r="-15233" b="0"/>
              </a:stretch>
            </a:blipFill>
            <a:ln w="38100" cap="sq">
              <a:solidFill>
                <a:srgbClr val="764F19"/>
              </a:solidFill>
              <a:prstDash val="solid"/>
              <a:miter/>
            </a:ln>
          </p:spPr>
        </p:sp>
      </p:grpSp>
      <p:sp>
        <p:nvSpPr>
          <p:cNvPr name="TextBox 25" id="25"/>
          <p:cNvSpPr txBox="true"/>
          <p:nvPr/>
        </p:nvSpPr>
        <p:spPr>
          <a:xfrm rot="0">
            <a:off x="1028700" y="2040623"/>
            <a:ext cx="11488430" cy="11738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95"/>
              </a:lnSpc>
            </a:pPr>
            <a:r>
              <a:rPr lang="en-US" sz="8344">
                <a:solidFill>
                  <a:srgbClr val="FFFFFF"/>
                </a:solidFill>
                <a:latin typeface="Baskerville Display PT Bold"/>
              </a:rPr>
              <a:t>INROUDCTION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363413" y="3666346"/>
            <a:ext cx="6916248" cy="55675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27"/>
              </a:lnSpc>
            </a:pPr>
            <a:r>
              <a:rPr lang="en-US" sz="2876" spc="-57">
                <a:solidFill>
                  <a:srgbClr val="FFFFFF"/>
                </a:solidFill>
                <a:latin typeface="Poppins"/>
              </a:rPr>
              <a:t>The hotel industry relies on data to make informed decisions and provide a better guest experience. In</a:t>
            </a:r>
          </a:p>
          <a:p>
            <a:pPr algn="l">
              <a:lnSpc>
                <a:spcPts val="4027"/>
              </a:lnSpc>
            </a:pPr>
            <a:r>
              <a:rPr lang="en-US" sz="2876" spc="-57">
                <a:solidFill>
                  <a:srgbClr val="FFFFFF"/>
                </a:solidFill>
                <a:latin typeface="Poppins"/>
              </a:rPr>
              <a:t>this analysis, we work with a hotel reservation dataset to gain insights into guest preferences,</a:t>
            </a:r>
          </a:p>
          <a:p>
            <a:pPr algn="l">
              <a:lnSpc>
                <a:spcPts val="4027"/>
              </a:lnSpc>
            </a:pPr>
            <a:r>
              <a:rPr lang="en-US" sz="2876" spc="-57">
                <a:solidFill>
                  <a:srgbClr val="FFFFFF"/>
                </a:solidFill>
                <a:latin typeface="Poppins"/>
              </a:rPr>
              <a:t>booking trends, and other key factors that impact the hotel's operations. We will use SQL to query and</a:t>
            </a:r>
          </a:p>
          <a:p>
            <a:pPr algn="l">
              <a:lnSpc>
                <a:spcPts val="4027"/>
              </a:lnSpc>
              <a:spcBef>
                <a:spcPct val="0"/>
              </a:spcBef>
            </a:pPr>
            <a:r>
              <a:rPr lang="en-US" sz="2876" spc="-57">
                <a:solidFill>
                  <a:srgbClr val="FFFFFF"/>
                </a:solidFill>
                <a:latin typeface="Poppins"/>
              </a:rPr>
              <a:t>analyze the data, as well as answer specific questions about the dataset.</a:t>
            </a:r>
          </a:p>
        </p:txBody>
      </p:sp>
      <p:sp>
        <p:nvSpPr>
          <p:cNvPr name="AutoShape 27" id="27"/>
          <p:cNvSpPr/>
          <p:nvPr/>
        </p:nvSpPr>
        <p:spPr>
          <a:xfrm>
            <a:off x="1028700" y="3200144"/>
            <a:ext cx="1533555" cy="0"/>
          </a:xfrm>
          <a:prstGeom prst="line">
            <a:avLst/>
          </a:prstGeom>
          <a:ln cap="flat" w="28575">
            <a:solidFill>
              <a:srgbClr val="A46F25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4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998871" y="500228"/>
            <a:ext cx="260429" cy="260429"/>
          </a:xfrm>
          <a:custGeom>
            <a:avLst/>
            <a:gdLst/>
            <a:ahLst/>
            <a:cxnLst/>
            <a:rect r="r" b="b" t="t" l="l"/>
            <a:pathLst>
              <a:path h="260429" w="260429">
                <a:moveTo>
                  <a:pt x="0" y="0"/>
                </a:moveTo>
                <a:lnTo>
                  <a:pt x="260429" y="0"/>
                </a:lnTo>
                <a:lnTo>
                  <a:pt x="260429" y="260429"/>
                </a:lnTo>
                <a:lnTo>
                  <a:pt x="0" y="2604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-507873" y="249596"/>
            <a:ext cx="5373576" cy="8188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3"/>
              </a:lnSpc>
            </a:pPr>
            <a:r>
              <a:rPr lang="en-US" sz="5773">
                <a:solidFill>
                  <a:srgbClr val="FFFFFF"/>
                </a:solidFill>
                <a:latin typeface="Baskerville Display PT Bold"/>
              </a:rPr>
              <a:t>Conclusions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51154" y="1100083"/>
            <a:ext cx="17847243" cy="90959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85"/>
              </a:lnSpc>
            </a:pPr>
            <a:r>
              <a:rPr lang="en-US" sz="2489" spc="206">
                <a:solidFill>
                  <a:srgbClr val="FFFFFF"/>
                </a:solidFill>
                <a:latin typeface="Poppins Bold"/>
              </a:rPr>
              <a:t>Reservation Patterns</a:t>
            </a:r>
            <a:r>
              <a:rPr lang="en-US" sz="2489" spc="206">
                <a:solidFill>
                  <a:srgbClr val="FFFFFF"/>
                </a:solidFill>
                <a:latin typeface="Poppins"/>
              </a:rPr>
              <a:t>:</a:t>
            </a:r>
          </a:p>
          <a:p>
            <a:pPr algn="just" marL="537440" indent="-268720" lvl="1">
              <a:lnSpc>
                <a:spcPts val="3485"/>
              </a:lnSpc>
              <a:buFont typeface="Arial"/>
              <a:buChar char="•"/>
            </a:pPr>
            <a:r>
              <a:rPr lang="en-US" sz="2489" spc="206">
                <a:solidFill>
                  <a:srgbClr val="FFFFFF"/>
                </a:solidFill>
                <a:latin typeface="Poppins"/>
              </a:rPr>
              <a:t>The total number of reservations made was 700.</a:t>
            </a:r>
          </a:p>
          <a:p>
            <a:pPr algn="just" marL="537440" indent="-268720" lvl="1">
              <a:lnSpc>
                <a:spcPts val="3485"/>
              </a:lnSpc>
              <a:buFont typeface="Arial"/>
              <a:buChar char="•"/>
            </a:pPr>
            <a:r>
              <a:rPr lang="en-US" sz="2489" spc="206">
                <a:solidFill>
                  <a:srgbClr val="FFFFFF"/>
                </a:solidFill>
                <a:latin typeface="Poppins"/>
              </a:rPr>
              <a:t>Most reservations were made in 2018, totaling 577.</a:t>
            </a:r>
          </a:p>
          <a:p>
            <a:pPr algn="just" marL="537440" indent="-268720" lvl="1">
              <a:lnSpc>
                <a:spcPts val="3485"/>
              </a:lnSpc>
              <a:buFont typeface="Arial"/>
              <a:buChar char="•"/>
            </a:pPr>
            <a:r>
              <a:rPr lang="en-US" sz="2489" spc="206">
                <a:solidFill>
                  <a:srgbClr val="FFFFFF"/>
                </a:solidFill>
                <a:latin typeface="Poppins"/>
              </a:rPr>
              <a:t>October had the highest number of reservations, while January had the lowest.</a:t>
            </a:r>
          </a:p>
          <a:p>
            <a:pPr algn="just">
              <a:lnSpc>
                <a:spcPts val="3485"/>
              </a:lnSpc>
            </a:pPr>
            <a:r>
              <a:rPr lang="en-US" sz="2489" spc="206">
                <a:solidFill>
                  <a:srgbClr val="FFFFFF"/>
                </a:solidFill>
                <a:latin typeface="Poppins Bold"/>
              </a:rPr>
              <a:t>Guest Preferences:</a:t>
            </a:r>
          </a:p>
          <a:p>
            <a:pPr algn="just" marL="537440" indent="-268720" lvl="1">
              <a:lnSpc>
                <a:spcPts val="3485"/>
              </a:lnSpc>
              <a:buFont typeface="Arial"/>
              <a:buChar char="•"/>
            </a:pPr>
            <a:r>
              <a:rPr lang="en-US" sz="2489" spc="206">
                <a:solidFill>
                  <a:srgbClr val="FFFFFF"/>
                </a:solidFill>
                <a:latin typeface="Poppins"/>
              </a:rPr>
              <a:t>Meal Plan 1 was the most preferred by guests.</a:t>
            </a:r>
          </a:p>
          <a:p>
            <a:pPr algn="just" marL="537440" indent="-268720" lvl="1">
              <a:lnSpc>
                <a:spcPts val="3485"/>
              </a:lnSpc>
              <a:buFont typeface="Arial"/>
              <a:buChar char="•"/>
            </a:pPr>
            <a:r>
              <a:rPr lang="en-US" sz="2489" spc="206">
                <a:solidFill>
                  <a:srgbClr val="FFFFFF"/>
                </a:solidFill>
                <a:latin typeface="Poppins"/>
              </a:rPr>
              <a:t>Room Type 1 was the most commonly booked room type.</a:t>
            </a:r>
          </a:p>
          <a:p>
            <a:pPr algn="just" marL="537440" indent="-268720" lvl="1">
              <a:lnSpc>
                <a:spcPts val="3485"/>
              </a:lnSpc>
              <a:buFont typeface="Arial"/>
              <a:buChar char="•"/>
            </a:pPr>
            <a:r>
              <a:rPr lang="en-US" sz="2489" spc="206">
                <a:solidFill>
                  <a:srgbClr val="FFFFFF"/>
                </a:solidFill>
                <a:latin typeface="Poppins"/>
              </a:rPr>
              <a:t>The most common market segment for reservations was online.</a:t>
            </a:r>
          </a:p>
          <a:p>
            <a:pPr algn="just">
              <a:lnSpc>
                <a:spcPts val="3485"/>
              </a:lnSpc>
            </a:pPr>
            <a:r>
              <a:rPr lang="en-US" sz="2489" spc="206">
                <a:solidFill>
                  <a:srgbClr val="FFFFFF"/>
                </a:solidFill>
                <a:latin typeface="Poppins Bold"/>
              </a:rPr>
              <a:t>Pricing Insights:</a:t>
            </a:r>
          </a:p>
          <a:p>
            <a:pPr algn="just" marL="537440" indent="-268720" lvl="1">
              <a:lnSpc>
                <a:spcPts val="3485"/>
              </a:lnSpc>
              <a:buFont typeface="Arial"/>
              <a:buChar char="•"/>
            </a:pPr>
            <a:r>
              <a:rPr lang="en-US" sz="2489" spc="206">
                <a:solidFill>
                  <a:srgbClr val="FFFFFF"/>
                </a:solidFill>
                <a:latin typeface="Poppins"/>
              </a:rPr>
              <a:t>The average price per room involving children was $144.57.</a:t>
            </a:r>
          </a:p>
          <a:p>
            <a:pPr algn="just" marL="537440" indent="-268720" lvl="1">
              <a:lnSpc>
                <a:spcPts val="3485"/>
              </a:lnSpc>
              <a:buFont typeface="Arial"/>
              <a:buChar char="•"/>
            </a:pPr>
            <a:r>
              <a:rPr lang="en-US" sz="2489" spc="206">
                <a:solidFill>
                  <a:srgbClr val="FFFFFF"/>
                </a:solidFill>
                <a:latin typeface="Poppins"/>
              </a:rPr>
              <a:t>Room Type 1 had the most common room with a count of 24 and an average price of $123.12.</a:t>
            </a:r>
          </a:p>
          <a:p>
            <a:pPr algn="just" marL="537440" indent="-268720" lvl="1">
              <a:lnSpc>
                <a:spcPts val="3485"/>
              </a:lnSpc>
              <a:buFont typeface="Arial"/>
              <a:buChar char="•"/>
            </a:pPr>
            <a:r>
              <a:rPr lang="en-US" sz="2489" spc="206">
                <a:solidFill>
                  <a:srgbClr val="FFFFFF"/>
                </a:solidFill>
                <a:latin typeface="Poppins"/>
              </a:rPr>
              <a:t>The online market segment generated the highest average price per room at $112.46.</a:t>
            </a:r>
          </a:p>
          <a:p>
            <a:pPr algn="just">
              <a:lnSpc>
                <a:spcPts val="3485"/>
              </a:lnSpc>
            </a:pPr>
            <a:r>
              <a:rPr lang="en-US" sz="2489" spc="206">
                <a:solidFill>
                  <a:srgbClr val="FFFFFF"/>
                </a:solidFill>
                <a:latin typeface="Poppins Bold"/>
              </a:rPr>
              <a:t>Stay Duration and Lead Time:</a:t>
            </a:r>
          </a:p>
          <a:p>
            <a:pPr algn="just" marL="537440" indent="-268720" lvl="1">
              <a:lnSpc>
                <a:spcPts val="3485"/>
              </a:lnSpc>
              <a:buFont typeface="Arial"/>
              <a:buChar char="•"/>
            </a:pPr>
            <a:r>
              <a:rPr lang="en-US" sz="2489" spc="206">
                <a:solidFill>
                  <a:srgbClr val="FFFFFF"/>
                </a:solidFill>
                <a:latin typeface="Poppins"/>
              </a:rPr>
              <a:t>The highest lead time was 433 days, while the lowest was 0 days.</a:t>
            </a:r>
          </a:p>
          <a:p>
            <a:pPr algn="just" marL="537440" indent="-268720" lvl="1">
              <a:lnSpc>
                <a:spcPts val="3485"/>
              </a:lnSpc>
              <a:buFont typeface="Arial"/>
              <a:buChar char="•"/>
            </a:pPr>
            <a:r>
              <a:rPr lang="en-US" sz="2489" spc="206">
                <a:solidFill>
                  <a:srgbClr val="FFFFFF"/>
                </a:solidFill>
                <a:latin typeface="Poppins"/>
              </a:rPr>
              <a:t>Room Type 1 had an average of 2 nights spent by guests.</a:t>
            </a:r>
          </a:p>
          <a:p>
            <a:pPr algn="just" marL="537440" indent="-268720" lvl="1">
              <a:lnSpc>
                <a:spcPts val="3485"/>
              </a:lnSpc>
              <a:buFont typeface="Arial"/>
              <a:buChar char="•"/>
            </a:pPr>
            <a:r>
              <a:rPr lang="en-US" sz="2489" spc="206">
                <a:solidFill>
                  <a:srgbClr val="FFFFFF"/>
                </a:solidFill>
                <a:latin typeface="Poppins"/>
              </a:rPr>
              <a:t>Other room types varied in the number of nights spent, with Room Type 3 and Room Type 6 having the highest average at 3 nights.</a:t>
            </a:r>
          </a:p>
          <a:p>
            <a:pPr algn="just">
              <a:lnSpc>
                <a:spcPts val="3485"/>
              </a:lnSpc>
            </a:pPr>
            <a:r>
              <a:rPr lang="en-US" sz="2489" spc="206">
                <a:solidFill>
                  <a:srgbClr val="FFFFFF"/>
                </a:solidFill>
                <a:latin typeface="Poppins Bold"/>
              </a:rPr>
              <a:t>Weekend Stays:</a:t>
            </a:r>
          </a:p>
          <a:p>
            <a:pPr algn="just" marL="537440" indent="-268720" lvl="1">
              <a:lnSpc>
                <a:spcPts val="3485"/>
              </a:lnSpc>
              <a:buFont typeface="Arial"/>
              <a:buChar char="•"/>
            </a:pPr>
            <a:r>
              <a:rPr lang="en-US" sz="2489" spc="206">
                <a:solidFill>
                  <a:srgbClr val="FFFFFF"/>
                </a:solidFill>
                <a:latin typeface="Poppins"/>
              </a:rPr>
              <a:t>383 reservations fell on a weekend.</a:t>
            </a:r>
          </a:p>
          <a:p>
            <a:pPr algn="just" marL="537440" indent="-268720" lvl="1">
              <a:lnSpc>
                <a:spcPts val="3485"/>
              </a:lnSpc>
              <a:buFont typeface="Arial"/>
              <a:buChar char="•"/>
            </a:pPr>
            <a:r>
              <a:rPr lang="en-US" sz="2489" spc="206">
                <a:solidFill>
                  <a:srgbClr val="FFFFFF"/>
                </a:solidFill>
                <a:latin typeface="Poppins"/>
              </a:rPr>
              <a:t>The average number of weekend nights for reservations involving children was 1.</a:t>
            </a:r>
          </a:p>
          <a:p>
            <a:pPr algn="just">
              <a:lnSpc>
                <a:spcPts val="3485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4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998871" y="500228"/>
            <a:ext cx="260429" cy="260429"/>
          </a:xfrm>
          <a:custGeom>
            <a:avLst/>
            <a:gdLst/>
            <a:ahLst/>
            <a:cxnLst/>
            <a:rect r="r" b="b" t="t" l="l"/>
            <a:pathLst>
              <a:path h="260429" w="260429">
                <a:moveTo>
                  <a:pt x="0" y="0"/>
                </a:moveTo>
                <a:lnTo>
                  <a:pt x="260429" y="0"/>
                </a:lnTo>
                <a:lnTo>
                  <a:pt x="260429" y="260429"/>
                </a:lnTo>
                <a:lnTo>
                  <a:pt x="0" y="2604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0" y="209858"/>
            <a:ext cx="8408597" cy="8188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3"/>
              </a:lnSpc>
            </a:pPr>
            <a:r>
              <a:rPr lang="en-US" sz="5773">
                <a:solidFill>
                  <a:srgbClr val="FFFFFF"/>
                </a:solidFill>
                <a:latin typeface="Baskerville Display PT Bold"/>
              </a:rPr>
              <a:t>Recommendations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50815" y="952500"/>
            <a:ext cx="17365386" cy="92135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518"/>
              </a:lnSpc>
              <a:spcBef>
                <a:spcPct val="0"/>
              </a:spcBef>
            </a:pPr>
            <a:r>
              <a:rPr lang="en-US" sz="2513" spc="-50">
                <a:solidFill>
                  <a:srgbClr val="FFFFFF"/>
                </a:solidFill>
                <a:latin typeface="Poppins Bold"/>
              </a:rPr>
              <a:t>M</a:t>
            </a:r>
            <a:r>
              <a:rPr lang="en-US" sz="2513" spc="-50">
                <a:solidFill>
                  <a:srgbClr val="FFFFFF"/>
                </a:solidFill>
                <a:latin typeface="Poppins Bold"/>
              </a:rPr>
              <a:t>arketing and Promotions:</a:t>
            </a:r>
          </a:p>
          <a:p>
            <a:pPr algn="just" marL="542577" indent="-271288" lvl="1">
              <a:lnSpc>
                <a:spcPts val="3518"/>
              </a:lnSpc>
              <a:spcBef>
                <a:spcPct val="0"/>
              </a:spcBef>
              <a:buFont typeface="Arial"/>
              <a:buChar char="•"/>
            </a:pPr>
            <a:r>
              <a:rPr lang="en-US" sz="2513" spc="-50">
                <a:solidFill>
                  <a:srgbClr val="FFFFFF"/>
                </a:solidFill>
                <a:latin typeface="Poppins"/>
              </a:rPr>
              <a:t>Targeted Marketing: Focus marketing efforts on Meal Plan 1 and Room Type 1, which are the most preferred by guests. Use this data to tailor promotions and packages.</a:t>
            </a:r>
          </a:p>
          <a:p>
            <a:pPr algn="just" marL="542577" indent="-271288" lvl="1">
              <a:lnSpc>
                <a:spcPts val="3518"/>
              </a:lnSpc>
              <a:spcBef>
                <a:spcPct val="0"/>
              </a:spcBef>
              <a:buFont typeface="Arial"/>
              <a:buChar char="•"/>
            </a:pPr>
            <a:r>
              <a:rPr lang="en-US" sz="2513" spc="-50">
                <a:solidFill>
                  <a:srgbClr val="FFFFFF"/>
                </a:solidFill>
                <a:latin typeface="Poppins"/>
              </a:rPr>
              <a:t>Seasonal Promotions: Create special promotions for the months with lower reservations, such as January, to boost occupancy during these periods.</a:t>
            </a:r>
          </a:p>
          <a:p>
            <a:pPr algn="just">
              <a:lnSpc>
                <a:spcPts val="3518"/>
              </a:lnSpc>
              <a:spcBef>
                <a:spcPct val="0"/>
              </a:spcBef>
            </a:pPr>
            <a:r>
              <a:rPr lang="en-US" sz="2513" spc="-50">
                <a:solidFill>
                  <a:srgbClr val="FFFFFF"/>
                </a:solidFill>
                <a:latin typeface="Poppins Bold"/>
              </a:rPr>
              <a:t>Revenue Management:</a:t>
            </a:r>
          </a:p>
          <a:p>
            <a:pPr algn="just" marL="542577" indent="-271288" lvl="1">
              <a:lnSpc>
                <a:spcPts val="3518"/>
              </a:lnSpc>
              <a:spcBef>
                <a:spcPct val="0"/>
              </a:spcBef>
              <a:buFont typeface="Arial"/>
              <a:buChar char="•"/>
            </a:pPr>
            <a:r>
              <a:rPr lang="en-US" sz="2513" spc="-50">
                <a:solidFill>
                  <a:srgbClr val="FFFFFF"/>
                </a:solidFill>
                <a:latin typeface="Poppins"/>
              </a:rPr>
              <a:t>Dynamic Pricing: Implement dynamic pricing strategies to adjust room rates based on demand, lead time, and seasonality to maximize revenue.</a:t>
            </a:r>
          </a:p>
          <a:p>
            <a:pPr algn="just" marL="542577" indent="-271288" lvl="1">
              <a:lnSpc>
                <a:spcPts val="3518"/>
              </a:lnSpc>
              <a:spcBef>
                <a:spcPct val="0"/>
              </a:spcBef>
              <a:buFont typeface="Arial"/>
              <a:buChar char="•"/>
            </a:pPr>
            <a:r>
              <a:rPr lang="en-US" sz="2513" spc="-50">
                <a:solidFill>
                  <a:srgbClr val="FFFFFF"/>
                </a:solidFill>
                <a:latin typeface="Poppins"/>
              </a:rPr>
              <a:t>Optimize Online Sales: Since the online market segment generates the highest average price per room, invest in improving the online booking experience and consider partnerships with online travel agencies.</a:t>
            </a:r>
          </a:p>
          <a:p>
            <a:pPr algn="just">
              <a:lnSpc>
                <a:spcPts val="3518"/>
              </a:lnSpc>
              <a:spcBef>
                <a:spcPct val="0"/>
              </a:spcBef>
            </a:pPr>
            <a:r>
              <a:rPr lang="en-US" sz="2513" spc="-50">
                <a:solidFill>
                  <a:srgbClr val="FFFFFF"/>
                </a:solidFill>
                <a:latin typeface="Poppins Bold"/>
              </a:rPr>
              <a:t>Operational Efficiency:</a:t>
            </a:r>
          </a:p>
          <a:p>
            <a:pPr algn="just" marL="542577" indent="-271288" lvl="1">
              <a:lnSpc>
                <a:spcPts val="3518"/>
              </a:lnSpc>
              <a:spcBef>
                <a:spcPct val="0"/>
              </a:spcBef>
              <a:buFont typeface="Arial"/>
              <a:buChar char="•"/>
            </a:pPr>
            <a:r>
              <a:rPr lang="en-US" sz="2513" spc="-50">
                <a:solidFill>
                  <a:srgbClr val="FFFFFF"/>
                </a:solidFill>
                <a:latin typeface="Poppins"/>
              </a:rPr>
              <a:t>Resource Allocation: Adjust staffing and resource allocation to match the higher demand in October and weekends. Ensure adequate staffing during peak times to maintain service quality.</a:t>
            </a:r>
          </a:p>
          <a:p>
            <a:pPr algn="just" marL="542577" indent="-271288" lvl="1">
              <a:lnSpc>
                <a:spcPts val="3518"/>
              </a:lnSpc>
              <a:spcBef>
                <a:spcPct val="0"/>
              </a:spcBef>
              <a:buFont typeface="Arial"/>
              <a:buChar char="•"/>
            </a:pPr>
            <a:r>
              <a:rPr lang="en-US" sz="2513" spc="-50">
                <a:solidFill>
                  <a:srgbClr val="FFFFFF"/>
                </a:solidFill>
                <a:latin typeface="Poppins"/>
              </a:rPr>
              <a:t>Lead Time Management: Develop strategies to manage reservations with high lead times effectively. Implement automated reminders and follow-ups to confirm bookings closer to the arrival date.</a:t>
            </a:r>
          </a:p>
          <a:p>
            <a:pPr algn="just">
              <a:lnSpc>
                <a:spcPts val="3518"/>
              </a:lnSpc>
              <a:spcBef>
                <a:spcPct val="0"/>
              </a:spcBef>
            </a:pPr>
            <a:r>
              <a:rPr lang="en-US" sz="2513" spc="-50">
                <a:solidFill>
                  <a:srgbClr val="FFFFFF"/>
                </a:solidFill>
                <a:latin typeface="Poppins Bold"/>
              </a:rPr>
              <a:t>Customer Experience:</a:t>
            </a:r>
          </a:p>
          <a:p>
            <a:pPr algn="just" marL="542577" indent="-271288" lvl="1">
              <a:lnSpc>
                <a:spcPts val="3518"/>
              </a:lnSpc>
              <a:spcBef>
                <a:spcPct val="0"/>
              </a:spcBef>
              <a:buFont typeface="Arial"/>
              <a:buChar char="•"/>
            </a:pPr>
            <a:r>
              <a:rPr lang="en-US" sz="2513" spc="-50">
                <a:solidFill>
                  <a:srgbClr val="FFFFFF"/>
                </a:solidFill>
                <a:latin typeface="Poppins"/>
              </a:rPr>
              <a:t>Family-Friendly Services: Given that reservations involving children have a higher average price per room, consider offering family-friendly packages and amenities to attract more families.</a:t>
            </a:r>
          </a:p>
          <a:p>
            <a:pPr algn="just" marL="542577" indent="-271288" lvl="1">
              <a:lnSpc>
                <a:spcPts val="3518"/>
              </a:lnSpc>
              <a:spcBef>
                <a:spcPct val="0"/>
              </a:spcBef>
              <a:buFont typeface="Arial"/>
              <a:buChar char="•"/>
            </a:pPr>
            <a:r>
              <a:rPr lang="en-US" sz="2513" spc="-50">
                <a:solidFill>
                  <a:srgbClr val="FFFFFF"/>
                </a:solidFill>
                <a:latin typeface="Poppins"/>
              </a:rPr>
              <a:t>Personalization: Use data on guest preferences to offer personalized experiences. For example, guests who prefer Meal Plan 1 can be offered special deals on meal upgrades.</a:t>
            </a:r>
          </a:p>
          <a:p>
            <a:pPr algn="just">
              <a:lnSpc>
                <a:spcPts val="3518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1851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9365" y="-282452"/>
            <a:ext cx="18297365" cy="1488270"/>
            <a:chOff x="0" y="0"/>
            <a:chExt cx="4819059" cy="39197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9059" cy="391972"/>
            </a:xfrm>
            <a:custGeom>
              <a:avLst/>
              <a:gdLst/>
              <a:ahLst/>
              <a:cxnLst/>
              <a:rect r="r" b="b" t="t" l="l"/>
              <a:pathLst>
                <a:path h="391972" w="4819059">
                  <a:moveTo>
                    <a:pt x="0" y="0"/>
                  </a:moveTo>
                  <a:lnTo>
                    <a:pt x="4819059" y="0"/>
                  </a:lnTo>
                  <a:lnTo>
                    <a:pt x="4819059" y="391972"/>
                  </a:lnTo>
                  <a:lnTo>
                    <a:pt x="0" y="391972"/>
                  </a:lnTo>
                  <a:close/>
                </a:path>
              </a:pathLst>
            </a:custGeom>
            <a:solidFill>
              <a:srgbClr val="764F19">
                <a:alpha val="31765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4819059" cy="4395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6998871" y="500228"/>
            <a:ext cx="260429" cy="260429"/>
          </a:xfrm>
          <a:custGeom>
            <a:avLst/>
            <a:gdLst/>
            <a:ahLst/>
            <a:cxnLst/>
            <a:rect r="r" b="b" t="t" l="l"/>
            <a:pathLst>
              <a:path h="260429" w="260429">
                <a:moveTo>
                  <a:pt x="0" y="0"/>
                </a:moveTo>
                <a:lnTo>
                  <a:pt x="260429" y="0"/>
                </a:lnTo>
                <a:lnTo>
                  <a:pt x="260429" y="260429"/>
                </a:lnTo>
                <a:lnTo>
                  <a:pt x="0" y="26042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28700" y="366024"/>
            <a:ext cx="504985" cy="362671"/>
          </a:xfrm>
          <a:custGeom>
            <a:avLst/>
            <a:gdLst/>
            <a:ahLst/>
            <a:cxnLst/>
            <a:rect r="r" b="b" t="t" l="l"/>
            <a:pathLst>
              <a:path h="362671" w="504985">
                <a:moveTo>
                  <a:pt x="0" y="0"/>
                </a:moveTo>
                <a:lnTo>
                  <a:pt x="504985" y="0"/>
                </a:lnTo>
                <a:lnTo>
                  <a:pt x="504985" y="362672"/>
                </a:lnTo>
                <a:lnTo>
                  <a:pt x="0" y="36267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5011963" y="452603"/>
            <a:ext cx="1303172" cy="2760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100"/>
              </a:lnSpc>
              <a:spcBef>
                <a:spcPct val="0"/>
              </a:spcBef>
            </a:pPr>
            <a:r>
              <a:rPr lang="en-US" sz="1500" spc="-30">
                <a:solidFill>
                  <a:srgbClr val="FFFFFF"/>
                </a:solidFill>
                <a:latin typeface="Poppins"/>
              </a:rPr>
              <a:t>Contact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708791" y="452603"/>
            <a:ext cx="1303172" cy="2760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100"/>
              </a:lnSpc>
              <a:spcBef>
                <a:spcPct val="0"/>
              </a:spcBef>
            </a:pPr>
            <a:r>
              <a:rPr lang="en-US" sz="1500" spc="-30">
                <a:solidFill>
                  <a:srgbClr val="FFFFFF"/>
                </a:solidFill>
                <a:latin typeface="Poppins"/>
              </a:rPr>
              <a:t>About Us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405618" y="452603"/>
            <a:ext cx="1303172" cy="2760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100"/>
              </a:lnSpc>
              <a:spcBef>
                <a:spcPct val="0"/>
              </a:spcBef>
            </a:pPr>
            <a:r>
              <a:rPr lang="en-US" sz="1500" spc="-30">
                <a:solidFill>
                  <a:srgbClr val="FFFFFF"/>
                </a:solidFill>
                <a:latin typeface="Poppins"/>
              </a:rPr>
              <a:t>Service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102446" y="452603"/>
            <a:ext cx="1303172" cy="2760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100"/>
              </a:lnSpc>
              <a:spcBef>
                <a:spcPct val="0"/>
              </a:spcBef>
            </a:pPr>
            <a:r>
              <a:rPr lang="en-US" sz="1500" spc="-30">
                <a:solidFill>
                  <a:srgbClr val="FFFFFF"/>
                </a:solidFill>
                <a:latin typeface="Poppins"/>
              </a:rPr>
              <a:t>Home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770424" y="4708710"/>
            <a:ext cx="10747152" cy="1637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86"/>
              </a:lnSpc>
            </a:pPr>
            <a:r>
              <a:rPr lang="en-US" sz="11546">
                <a:solidFill>
                  <a:srgbClr val="FFFFFF"/>
                </a:solidFill>
                <a:latin typeface="Baskerville Display PT Bold"/>
              </a:rPr>
              <a:t>Thank You</a:t>
            </a:r>
          </a:p>
        </p:txBody>
      </p:sp>
      <p:sp>
        <p:nvSpPr>
          <p:cNvPr name="AutoShape 13" id="13"/>
          <p:cNvSpPr/>
          <p:nvPr/>
        </p:nvSpPr>
        <p:spPr>
          <a:xfrm>
            <a:off x="6630930" y="6614798"/>
            <a:ext cx="4883288" cy="0"/>
          </a:xfrm>
          <a:prstGeom prst="line">
            <a:avLst/>
          </a:prstGeom>
          <a:ln cap="flat" w="38100">
            <a:solidFill>
              <a:srgbClr val="A46F2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4" id="14"/>
          <p:cNvSpPr txBox="true"/>
          <p:nvPr/>
        </p:nvSpPr>
        <p:spPr>
          <a:xfrm rot="0">
            <a:off x="6488078" y="3659263"/>
            <a:ext cx="5026140" cy="4164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94"/>
              </a:lnSpc>
            </a:pPr>
            <a:r>
              <a:rPr lang="en-US" sz="2353" spc="505">
                <a:solidFill>
                  <a:srgbClr val="FFFFFF"/>
                </a:solidFill>
                <a:latin typeface="Poppins"/>
              </a:rPr>
              <a:t>MENTORNESS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4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9365" y="-282452"/>
            <a:ext cx="18297365" cy="1488270"/>
            <a:chOff x="0" y="0"/>
            <a:chExt cx="4819059" cy="39197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9059" cy="391972"/>
            </a:xfrm>
            <a:custGeom>
              <a:avLst/>
              <a:gdLst/>
              <a:ahLst/>
              <a:cxnLst/>
              <a:rect r="r" b="b" t="t" l="l"/>
              <a:pathLst>
                <a:path h="391972" w="4819059">
                  <a:moveTo>
                    <a:pt x="0" y="0"/>
                  </a:moveTo>
                  <a:lnTo>
                    <a:pt x="4819059" y="0"/>
                  </a:lnTo>
                  <a:lnTo>
                    <a:pt x="4819059" y="391972"/>
                  </a:lnTo>
                  <a:lnTo>
                    <a:pt x="0" y="391972"/>
                  </a:lnTo>
                  <a:close/>
                </a:path>
              </a:pathLst>
            </a:custGeom>
            <a:solidFill>
              <a:srgbClr val="764F19">
                <a:alpha val="31765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819059" cy="4395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6998871" y="500228"/>
            <a:ext cx="260429" cy="260429"/>
          </a:xfrm>
          <a:custGeom>
            <a:avLst/>
            <a:gdLst/>
            <a:ahLst/>
            <a:cxnLst/>
            <a:rect r="r" b="b" t="t" l="l"/>
            <a:pathLst>
              <a:path h="260429" w="260429">
                <a:moveTo>
                  <a:pt x="0" y="0"/>
                </a:moveTo>
                <a:lnTo>
                  <a:pt x="260429" y="0"/>
                </a:lnTo>
                <a:lnTo>
                  <a:pt x="260429" y="260429"/>
                </a:lnTo>
                <a:lnTo>
                  <a:pt x="0" y="2604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28700" y="366024"/>
            <a:ext cx="504985" cy="362671"/>
          </a:xfrm>
          <a:custGeom>
            <a:avLst/>
            <a:gdLst/>
            <a:ahLst/>
            <a:cxnLst/>
            <a:rect r="r" b="b" t="t" l="l"/>
            <a:pathLst>
              <a:path h="362671" w="504985">
                <a:moveTo>
                  <a:pt x="0" y="0"/>
                </a:moveTo>
                <a:lnTo>
                  <a:pt x="504985" y="0"/>
                </a:lnTo>
                <a:lnTo>
                  <a:pt x="504985" y="362672"/>
                </a:lnTo>
                <a:lnTo>
                  <a:pt x="0" y="3626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6699679" y="9296421"/>
            <a:ext cx="532278" cy="532278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46F25">
                <a:alpha val="54902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21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0" y="1909224"/>
            <a:ext cx="1404382" cy="1056360"/>
            <a:chOff x="0" y="0"/>
            <a:chExt cx="369878" cy="27821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369878" cy="278218"/>
            </a:xfrm>
            <a:custGeom>
              <a:avLst/>
              <a:gdLst/>
              <a:ahLst/>
              <a:cxnLst/>
              <a:rect r="r" b="b" t="t" l="l"/>
              <a:pathLst>
                <a:path h="278218" w="369878">
                  <a:moveTo>
                    <a:pt x="0" y="0"/>
                  </a:moveTo>
                  <a:lnTo>
                    <a:pt x="369878" y="0"/>
                  </a:lnTo>
                  <a:lnTo>
                    <a:pt x="369878" y="278218"/>
                  </a:lnTo>
                  <a:lnTo>
                    <a:pt x="0" y="278218"/>
                  </a:lnTo>
                  <a:close/>
                </a:path>
              </a:pathLst>
            </a:custGeom>
            <a:solidFill>
              <a:srgbClr val="A46F25">
                <a:alpha val="44706"/>
              </a:srgbClr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47625"/>
              <a:ext cx="369878" cy="3258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442966" y="2437404"/>
            <a:ext cx="4335198" cy="6859017"/>
            <a:chOff x="0" y="0"/>
            <a:chExt cx="671636" cy="1062641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671636" cy="1062641"/>
            </a:xfrm>
            <a:custGeom>
              <a:avLst/>
              <a:gdLst/>
              <a:ahLst/>
              <a:cxnLst/>
              <a:rect r="r" b="b" t="t" l="l"/>
              <a:pathLst>
                <a:path h="1062641" w="671636">
                  <a:moveTo>
                    <a:pt x="0" y="0"/>
                  </a:moveTo>
                  <a:lnTo>
                    <a:pt x="671636" y="0"/>
                  </a:lnTo>
                  <a:lnTo>
                    <a:pt x="671636" y="1062641"/>
                  </a:lnTo>
                  <a:lnTo>
                    <a:pt x="0" y="1062641"/>
                  </a:lnTo>
                  <a:close/>
                </a:path>
              </a:pathLst>
            </a:custGeom>
            <a:blipFill>
              <a:blip r:embed="rId6"/>
              <a:stretch>
                <a:fillRect l="-68736" t="0" r="-68736" b="0"/>
              </a:stretch>
            </a:blipFill>
            <a:ln w="38100" cap="sq">
              <a:solidFill>
                <a:srgbClr val="764F19"/>
              </a:solidFill>
              <a:prstDash val="solid"/>
              <a:miter/>
            </a:ln>
          </p:spPr>
        </p:sp>
      </p:grpSp>
      <p:sp>
        <p:nvSpPr>
          <p:cNvPr name="AutoShape 15" id="15"/>
          <p:cNvSpPr/>
          <p:nvPr/>
        </p:nvSpPr>
        <p:spPr>
          <a:xfrm>
            <a:off x="6781852" y="2164843"/>
            <a:ext cx="1533555" cy="0"/>
          </a:xfrm>
          <a:prstGeom prst="line">
            <a:avLst/>
          </a:prstGeom>
          <a:ln cap="flat" w="28575">
            <a:solidFill>
              <a:srgbClr val="A46F2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6" id="16"/>
          <p:cNvSpPr txBox="true"/>
          <p:nvPr/>
        </p:nvSpPr>
        <p:spPr>
          <a:xfrm rot="0">
            <a:off x="15011963" y="452603"/>
            <a:ext cx="1303172" cy="2760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100"/>
              </a:lnSpc>
              <a:spcBef>
                <a:spcPct val="0"/>
              </a:spcBef>
            </a:pPr>
            <a:r>
              <a:rPr lang="en-US" sz="1500" spc="-30">
                <a:solidFill>
                  <a:srgbClr val="FFFFFF"/>
                </a:solidFill>
                <a:latin typeface="Poppins"/>
              </a:rPr>
              <a:t>Contact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3708791" y="452603"/>
            <a:ext cx="1303172" cy="2760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100"/>
              </a:lnSpc>
              <a:spcBef>
                <a:spcPct val="0"/>
              </a:spcBef>
            </a:pPr>
            <a:r>
              <a:rPr lang="en-US" sz="1500" spc="-30">
                <a:solidFill>
                  <a:srgbClr val="FFFFFF"/>
                </a:solidFill>
                <a:latin typeface="Poppins"/>
              </a:rPr>
              <a:t>About Us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405618" y="452603"/>
            <a:ext cx="1303172" cy="2760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100"/>
              </a:lnSpc>
              <a:spcBef>
                <a:spcPct val="0"/>
              </a:spcBef>
            </a:pPr>
            <a:r>
              <a:rPr lang="en-US" sz="1500" spc="-30">
                <a:solidFill>
                  <a:srgbClr val="FFFFFF"/>
                </a:solidFill>
                <a:latin typeface="Poppins"/>
              </a:rPr>
              <a:t>Service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1102446" y="452603"/>
            <a:ext cx="1303172" cy="2760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100"/>
              </a:lnSpc>
              <a:spcBef>
                <a:spcPct val="0"/>
              </a:spcBef>
            </a:pPr>
            <a:r>
              <a:rPr lang="en-US" sz="1500" spc="-30">
                <a:solidFill>
                  <a:srgbClr val="FFFFFF"/>
                </a:solidFill>
                <a:latin typeface="Poppins"/>
              </a:rPr>
              <a:t>Home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6672336" y="9379382"/>
            <a:ext cx="586964" cy="3092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80"/>
              </a:lnSpc>
            </a:pPr>
            <a:r>
              <a:rPr lang="en-US" sz="1700">
                <a:solidFill>
                  <a:srgbClr val="FFFFFF"/>
                </a:solidFill>
                <a:latin typeface="Poppins"/>
              </a:rPr>
              <a:t>04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6035147" y="1559255"/>
            <a:ext cx="10134599" cy="591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17"/>
              </a:lnSpc>
            </a:pPr>
            <a:r>
              <a:rPr lang="en-US" sz="4144">
                <a:solidFill>
                  <a:srgbClr val="FFFFFF"/>
                </a:solidFill>
                <a:latin typeface="Baskerville Display PT Bold"/>
              </a:rPr>
              <a:t>About the dataset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5111454" y="2370729"/>
            <a:ext cx="12414843" cy="7773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1336" indent="-280668" lvl="1">
              <a:lnSpc>
                <a:spcPts val="3639"/>
              </a:lnSpc>
              <a:buFont typeface="Arial"/>
              <a:buChar char="•"/>
            </a:pPr>
            <a:r>
              <a:rPr lang="en-US" sz="2599" spc="-51">
                <a:solidFill>
                  <a:srgbClr val="FFFFFF"/>
                </a:solidFill>
                <a:latin typeface="Poppins"/>
              </a:rPr>
              <a:t>The dataset includes the following columns:</a:t>
            </a:r>
          </a:p>
          <a:p>
            <a:pPr algn="l" marL="561336" indent="-280668" lvl="1">
              <a:lnSpc>
                <a:spcPts val="3639"/>
              </a:lnSpc>
              <a:buFont typeface="Arial"/>
              <a:buChar char="•"/>
            </a:pPr>
            <a:r>
              <a:rPr lang="en-US" sz="2599" spc="-51">
                <a:solidFill>
                  <a:srgbClr val="FFFFFF"/>
                </a:solidFill>
                <a:latin typeface="Poppins"/>
              </a:rPr>
              <a:t>Booking_ID: A unique identifier for each hotel reservation.</a:t>
            </a:r>
          </a:p>
          <a:p>
            <a:pPr algn="l" marL="561336" indent="-280668" lvl="1">
              <a:lnSpc>
                <a:spcPts val="3639"/>
              </a:lnSpc>
              <a:buFont typeface="Arial"/>
              <a:buChar char="•"/>
            </a:pPr>
            <a:r>
              <a:rPr lang="en-US" sz="2599" spc="-51">
                <a:solidFill>
                  <a:srgbClr val="FFFFFF"/>
                </a:solidFill>
                <a:latin typeface="Poppins"/>
              </a:rPr>
              <a:t> no_of_adults: The number of adults in the reservation.</a:t>
            </a:r>
          </a:p>
          <a:p>
            <a:pPr algn="l" marL="561336" indent="-280668" lvl="1">
              <a:lnSpc>
                <a:spcPts val="3639"/>
              </a:lnSpc>
              <a:buFont typeface="Arial"/>
              <a:buChar char="•"/>
            </a:pPr>
            <a:r>
              <a:rPr lang="en-US" sz="2599" spc="-51">
                <a:solidFill>
                  <a:srgbClr val="FFFFFF"/>
                </a:solidFill>
                <a:latin typeface="Poppins"/>
              </a:rPr>
              <a:t> no_of_children: The number of children in the reservation.</a:t>
            </a:r>
          </a:p>
          <a:p>
            <a:pPr algn="l" marL="561336" indent="-280668" lvl="1">
              <a:lnSpc>
                <a:spcPts val="3639"/>
              </a:lnSpc>
              <a:buFont typeface="Arial"/>
              <a:buChar char="•"/>
            </a:pPr>
            <a:r>
              <a:rPr lang="en-US" sz="2599" spc="-51">
                <a:solidFill>
                  <a:srgbClr val="FFFFFF"/>
                </a:solidFill>
                <a:latin typeface="Poppins"/>
              </a:rPr>
              <a:t> no_of_weekend_nights: The number of nights in the reservation that fall on</a:t>
            </a:r>
          </a:p>
          <a:p>
            <a:pPr algn="l" marL="561336" indent="-280668" lvl="1">
              <a:lnSpc>
                <a:spcPts val="3639"/>
              </a:lnSpc>
              <a:buFont typeface="Arial"/>
              <a:buChar char="•"/>
            </a:pPr>
            <a:r>
              <a:rPr lang="en-US" sz="2599" spc="-51">
                <a:solidFill>
                  <a:srgbClr val="FFFFFF"/>
                </a:solidFill>
                <a:latin typeface="Poppins"/>
              </a:rPr>
              <a:t>weekends.</a:t>
            </a:r>
          </a:p>
          <a:p>
            <a:pPr algn="l" marL="561336" indent="-280668" lvl="1">
              <a:lnSpc>
                <a:spcPts val="3639"/>
              </a:lnSpc>
              <a:buFont typeface="Arial"/>
              <a:buChar char="•"/>
            </a:pPr>
            <a:r>
              <a:rPr lang="en-US" sz="2599" spc="-51">
                <a:solidFill>
                  <a:srgbClr val="FFFFFF"/>
                </a:solidFill>
                <a:latin typeface="Poppins"/>
              </a:rPr>
              <a:t> no_of_week_nights: The number of nights in the reservation that fall on</a:t>
            </a:r>
          </a:p>
          <a:p>
            <a:pPr algn="l" marL="561336" indent="-280668" lvl="1">
              <a:lnSpc>
                <a:spcPts val="3639"/>
              </a:lnSpc>
              <a:buFont typeface="Arial"/>
              <a:buChar char="•"/>
            </a:pPr>
            <a:r>
              <a:rPr lang="en-US" sz="2599" spc="-51">
                <a:solidFill>
                  <a:srgbClr val="FFFFFF"/>
                </a:solidFill>
                <a:latin typeface="Poppins"/>
              </a:rPr>
              <a:t>weekdays.</a:t>
            </a:r>
          </a:p>
          <a:p>
            <a:pPr algn="l" marL="561336" indent="-280668" lvl="1">
              <a:lnSpc>
                <a:spcPts val="3639"/>
              </a:lnSpc>
              <a:buFont typeface="Arial"/>
              <a:buChar char="•"/>
            </a:pPr>
            <a:r>
              <a:rPr lang="en-US" sz="2599" spc="-51">
                <a:solidFill>
                  <a:srgbClr val="FFFFFF"/>
                </a:solidFill>
                <a:latin typeface="Poppins"/>
              </a:rPr>
              <a:t> type_of_meal_plan: The meal plan chosen by the guests.</a:t>
            </a:r>
          </a:p>
          <a:p>
            <a:pPr algn="l" marL="561336" indent="-280668" lvl="1">
              <a:lnSpc>
                <a:spcPts val="3639"/>
              </a:lnSpc>
              <a:buFont typeface="Arial"/>
              <a:buChar char="•"/>
            </a:pPr>
            <a:r>
              <a:rPr lang="en-US" sz="2599" spc="-51">
                <a:solidFill>
                  <a:srgbClr val="FFFFFF"/>
                </a:solidFill>
                <a:latin typeface="Poppins"/>
              </a:rPr>
              <a:t> room_type_reserved: The type of room reserved by the guests.</a:t>
            </a:r>
          </a:p>
          <a:p>
            <a:pPr algn="l" marL="561336" indent="-280668" lvl="1">
              <a:lnSpc>
                <a:spcPts val="3639"/>
              </a:lnSpc>
              <a:buFont typeface="Arial"/>
              <a:buChar char="•"/>
            </a:pPr>
            <a:r>
              <a:rPr lang="en-US" sz="2599" spc="-51">
                <a:solidFill>
                  <a:srgbClr val="FFFFFF"/>
                </a:solidFill>
                <a:latin typeface="Poppins"/>
              </a:rPr>
              <a:t> lead_time: The number of days between booking and arrival.</a:t>
            </a:r>
          </a:p>
          <a:p>
            <a:pPr algn="l" marL="561336" indent="-280668" lvl="1">
              <a:lnSpc>
                <a:spcPts val="3639"/>
              </a:lnSpc>
              <a:buFont typeface="Arial"/>
              <a:buChar char="•"/>
            </a:pPr>
            <a:r>
              <a:rPr lang="en-US" sz="2599" spc="-51">
                <a:solidFill>
                  <a:srgbClr val="FFFFFF"/>
                </a:solidFill>
                <a:latin typeface="Poppins"/>
              </a:rPr>
              <a:t> arrival_date: The date of arrival.</a:t>
            </a:r>
          </a:p>
          <a:p>
            <a:pPr algn="l" marL="561336" indent="-280668" lvl="1">
              <a:lnSpc>
                <a:spcPts val="3639"/>
              </a:lnSpc>
              <a:buFont typeface="Arial"/>
              <a:buChar char="•"/>
            </a:pPr>
            <a:r>
              <a:rPr lang="en-US" sz="2599" spc="-51">
                <a:solidFill>
                  <a:srgbClr val="FFFFFF"/>
                </a:solidFill>
                <a:latin typeface="Poppins"/>
              </a:rPr>
              <a:t> market_segment_type: The market segment to which the reservation</a:t>
            </a:r>
          </a:p>
          <a:p>
            <a:pPr algn="l" marL="561336" indent="-280668" lvl="1">
              <a:lnSpc>
                <a:spcPts val="3639"/>
              </a:lnSpc>
              <a:buFont typeface="Arial"/>
              <a:buChar char="•"/>
            </a:pPr>
            <a:r>
              <a:rPr lang="en-US" sz="2599" spc="-51">
                <a:solidFill>
                  <a:srgbClr val="FFFFFF"/>
                </a:solidFill>
                <a:latin typeface="Poppins"/>
              </a:rPr>
              <a:t>belongs.</a:t>
            </a:r>
          </a:p>
          <a:p>
            <a:pPr algn="l" marL="561336" indent="-280668" lvl="1">
              <a:lnSpc>
                <a:spcPts val="3639"/>
              </a:lnSpc>
              <a:buFont typeface="Arial"/>
              <a:buChar char="•"/>
            </a:pPr>
            <a:r>
              <a:rPr lang="en-US" sz="2599" spc="-51">
                <a:solidFill>
                  <a:srgbClr val="FFFFFF"/>
                </a:solidFill>
                <a:latin typeface="Poppins"/>
              </a:rPr>
              <a:t>avg_price_per_room: The average price per room in the reservation.</a:t>
            </a:r>
          </a:p>
          <a:p>
            <a:pPr algn="l" marL="561336" indent="-280668" lvl="1">
              <a:lnSpc>
                <a:spcPts val="3639"/>
              </a:lnSpc>
              <a:buFont typeface="Arial"/>
              <a:buChar char="•"/>
            </a:pPr>
            <a:r>
              <a:rPr lang="en-US" sz="2599" spc="-51">
                <a:solidFill>
                  <a:srgbClr val="FFFFFF"/>
                </a:solidFill>
                <a:latin typeface="Poppins"/>
              </a:rPr>
              <a:t>booking_status: The status of the booking.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1851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9365" y="-282452"/>
            <a:ext cx="18297365" cy="1488270"/>
            <a:chOff x="0" y="0"/>
            <a:chExt cx="4819059" cy="39197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9059" cy="391972"/>
            </a:xfrm>
            <a:custGeom>
              <a:avLst/>
              <a:gdLst/>
              <a:ahLst/>
              <a:cxnLst/>
              <a:rect r="r" b="b" t="t" l="l"/>
              <a:pathLst>
                <a:path h="391972" w="4819059">
                  <a:moveTo>
                    <a:pt x="0" y="0"/>
                  </a:moveTo>
                  <a:lnTo>
                    <a:pt x="4819059" y="0"/>
                  </a:lnTo>
                  <a:lnTo>
                    <a:pt x="4819059" y="391972"/>
                  </a:lnTo>
                  <a:lnTo>
                    <a:pt x="0" y="391972"/>
                  </a:lnTo>
                  <a:close/>
                </a:path>
              </a:pathLst>
            </a:custGeom>
            <a:solidFill>
              <a:srgbClr val="764F19">
                <a:alpha val="31765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4819059" cy="4395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6998871" y="500228"/>
            <a:ext cx="260429" cy="260429"/>
          </a:xfrm>
          <a:custGeom>
            <a:avLst/>
            <a:gdLst/>
            <a:ahLst/>
            <a:cxnLst/>
            <a:rect r="r" b="b" t="t" l="l"/>
            <a:pathLst>
              <a:path h="260429" w="260429">
                <a:moveTo>
                  <a:pt x="0" y="0"/>
                </a:moveTo>
                <a:lnTo>
                  <a:pt x="260429" y="0"/>
                </a:lnTo>
                <a:lnTo>
                  <a:pt x="260429" y="260429"/>
                </a:lnTo>
                <a:lnTo>
                  <a:pt x="0" y="26042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28700" y="366024"/>
            <a:ext cx="504985" cy="362671"/>
          </a:xfrm>
          <a:custGeom>
            <a:avLst/>
            <a:gdLst/>
            <a:ahLst/>
            <a:cxnLst/>
            <a:rect r="r" b="b" t="t" l="l"/>
            <a:pathLst>
              <a:path h="362671" w="504985">
                <a:moveTo>
                  <a:pt x="0" y="0"/>
                </a:moveTo>
                <a:lnTo>
                  <a:pt x="504985" y="0"/>
                </a:lnTo>
                <a:lnTo>
                  <a:pt x="504985" y="362672"/>
                </a:lnTo>
                <a:lnTo>
                  <a:pt x="0" y="36267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5011963" y="452603"/>
            <a:ext cx="1303172" cy="2760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100"/>
              </a:lnSpc>
              <a:spcBef>
                <a:spcPct val="0"/>
              </a:spcBef>
            </a:pPr>
            <a:r>
              <a:rPr lang="en-US" sz="1500" spc="-30">
                <a:solidFill>
                  <a:srgbClr val="FFFFFF"/>
                </a:solidFill>
                <a:latin typeface="Poppins"/>
              </a:rPr>
              <a:t>Contact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708791" y="452603"/>
            <a:ext cx="1303172" cy="2760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100"/>
              </a:lnSpc>
              <a:spcBef>
                <a:spcPct val="0"/>
              </a:spcBef>
            </a:pPr>
            <a:r>
              <a:rPr lang="en-US" sz="1500" spc="-30">
                <a:solidFill>
                  <a:srgbClr val="FFFFFF"/>
                </a:solidFill>
                <a:latin typeface="Poppins"/>
              </a:rPr>
              <a:t>About Us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405618" y="452603"/>
            <a:ext cx="1303172" cy="2760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100"/>
              </a:lnSpc>
              <a:spcBef>
                <a:spcPct val="0"/>
              </a:spcBef>
            </a:pPr>
            <a:r>
              <a:rPr lang="en-US" sz="1500" spc="-30">
                <a:solidFill>
                  <a:srgbClr val="FFFFFF"/>
                </a:solidFill>
                <a:latin typeface="Poppins"/>
              </a:rPr>
              <a:t>Service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102446" y="452603"/>
            <a:ext cx="1303172" cy="2760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100"/>
              </a:lnSpc>
              <a:spcBef>
                <a:spcPct val="0"/>
              </a:spcBef>
            </a:pPr>
            <a:r>
              <a:rPr lang="en-US" sz="1500" spc="-30">
                <a:solidFill>
                  <a:srgbClr val="FFFFFF"/>
                </a:solidFill>
                <a:latin typeface="Poppins"/>
              </a:rPr>
              <a:t>Home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81193" y="233616"/>
            <a:ext cx="5373576" cy="8188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3"/>
              </a:lnSpc>
            </a:pPr>
            <a:r>
              <a:rPr lang="en-US" sz="5773">
                <a:solidFill>
                  <a:srgbClr val="FFFFFF"/>
                </a:solidFill>
                <a:latin typeface="Baskerville Display PT Bold"/>
              </a:rPr>
              <a:t>Why Analyse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49774" y="1519845"/>
            <a:ext cx="17838226" cy="84346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3091" indent="-301545" lvl="1">
              <a:lnSpc>
                <a:spcPts val="3910"/>
              </a:lnSpc>
              <a:buFont typeface="Arial"/>
              <a:buChar char="•"/>
            </a:pPr>
            <a:r>
              <a:rPr lang="en-US" sz="2793" spc="600">
                <a:solidFill>
                  <a:srgbClr val="FFFFFF"/>
                </a:solidFill>
                <a:latin typeface="Poppins Bold"/>
              </a:rPr>
              <a:t>Identify Trends</a:t>
            </a:r>
            <a:r>
              <a:rPr lang="en-US" sz="2793" spc="600">
                <a:solidFill>
                  <a:srgbClr val="FFFFFF"/>
                </a:solidFill>
                <a:latin typeface="Poppins"/>
              </a:rPr>
              <a:t>: Understand booking patterns, such as peak booking times, popular room types, and preferred meal plans, to optimize marketing and operations.</a:t>
            </a:r>
          </a:p>
          <a:p>
            <a:pPr algn="l" marL="603091" indent="-301545" lvl="1">
              <a:lnSpc>
                <a:spcPts val="3910"/>
              </a:lnSpc>
              <a:buFont typeface="Arial"/>
              <a:buChar char="•"/>
            </a:pPr>
            <a:r>
              <a:rPr lang="en-US" sz="2793" spc="600">
                <a:solidFill>
                  <a:srgbClr val="FFFFFF"/>
                </a:solidFill>
                <a:latin typeface="Poppins Bold"/>
              </a:rPr>
              <a:t>Customer Insights</a:t>
            </a:r>
            <a:r>
              <a:rPr lang="en-US" sz="2793" spc="600">
                <a:solidFill>
                  <a:srgbClr val="FFFFFF"/>
                </a:solidFill>
                <a:latin typeface="Poppins"/>
              </a:rPr>
              <a:t>: Gain insights into guest preferences and behaviors, which can help in personalizing services and enhancing guest satisfaction.</a:t>
            </a:r>
          </a:p>
          <a:p>
            <a:pPr algn="l" marL="603091" indent="-301545" lvl="1">
              <a:lnSpc>
                <a:spcPts val="3910"/>
              </a:lnSpc>
              <a:buFont typeface="Arial"/>
              <a:buChar char="•"/>
            </a:pPr>
            <a:r>
              <a:rPr lang="en-US" sz="2793" spc="600">
                <a:solidFill>
                  <a:srgbClr val="FFFFFF"/>
                </a:solidFill>
                <a:latin typeface="Poppins Bold"/>
              </a:rPr>
              <a:t>Revenue </a:t>
            </a:r>
            <a:r>
              <a:rPr lang="en-US" sz="2793" spc="600">
                <a:solidFill>
                  <a:srgbClr val="FFFFFF"/>
                </a:solidFill>
                <a:latin typeface="Poppins Bold"/>
              </a:rPr>
              <a:t>Management: </a:t>
            </a:r>
            <a:r>
              <a:rPr lang="en-US" sz="2793" spc="600">
                <a:solidFill>
                  <a:srgbClr val="FFFFFF"/>
                </a:solidFill>
                <a:latin typeface="Poppins"/>
              </a:rPr>
              <a:t>Analyze lead times and average prices to optimize pricing strategies and improve revenue management.</a:t>
            </a:r>
          </a:p>
          <a:p>
            <a:pPr algn="l" marL="603091" indent="-301545" lvl="1">
              <a:lnSpc>
                <a:spcPts val="3910"/>
              </a:lnSpc>
              <a:buFont typeface="Arial"/>
              <a:buChar char="•"/>
            </a:pPr>
            <a:r>
              <a:rPr lang="en-US" sz="2793" spc="600">
                <a:solidFill>
                  <a:srgbClr val="FFFFFF"/>
                </a:solidFill>
                <a:latin typeface="Poppins Bold"/>
              </a:rPr>
              <a:t>Operational Efficiency:</a:t>
            </a:r>
            <a:r>
              <a:rPr lang="en-US" sz="2793" spc="600">
                <a:solidFill>
                  <a:srgbClr val="FFFFFF"/>
                </a:solidFill>
                <a:latin typeface="Poppins"/>
              </a:rPr>
              <a:t> Identify inefficiencies and areas for improvement in the booking process, room management, and service delivery.</a:t>
            </a:r>
          </a:p>
          <a:p>
            <a:pPr algn="l" marL="603091" indent="-301545" lvl="1">
              <a:lnSpc>
                <a:spcPts val="3910"/>
              </a:lnSpc>
              <a:buFont typeface="Arial"/>
              <a:buChar char="•"/>
            </a:pPr>
            <a:r>
              <a:rPr lang="en-US" sz="2793" spc="600">
                <a:solidFill>
                  <a:srgbClr val="FFFFFF"/>
                </a:solidFill>
                <a:latin typeface="Poppins Bold"/>
              </a:rPr>
              <a:t>Forecasting and Planning:</a:t>
            </a:r>
            <a:r>
              <a:rPr lang="en-US" sz="2793" spc="600">
                <a:solidFill>
                  <a:srgbClr val="FFFFFF"/>
                </a:solidFill>
                <a:latin typeface="Poppins"/>
              </a:rPr>
              <a:t> Use historical data to forecast demand, plan for busy periods, and manage resources effectively.</a:t>
            </a:r>
          </a:p>
          <a:p>
            <a:pPr algn="l" marL="603091" indent="-301545" lvl="1">
              <a:lnSpc>
                <a:spcPts val="3910"/>
              </a:lnSpc>
              <a:buFont typeface="Arial"/>
              <a:buChar char="•"/>
            </a:pPr>
            <a:r>
              <a:rPr lang="en-US" sz="2793" spc="600">
                <a:solidFill>
                  <a:srgbClr val="FFFFFF"/>
                </a:solidFill>
                <a:latin typeface="Poppins Bold"/>
              </a:rPr>
              <a:t>Market Segmentation:</a:t>
            </a:r>
            <a:r>
              <a:rPr lang="en-US" sz="2793" spc="600">
                <a:solidFill>
                  <a:srgbClr val="FFFFFF"/>
                </a:solidFill>
                <a:latin typeface="Poppins"/>
              </a:rPr>
              <a:t> Understand different market segments to tailor marketing campaigns and service offerings to target specific customer groups.</a:t>
            </a:r>
          </a:p>
          <a:p>
            <a:pPr algn="l">
              <a:lnSpc>
                <a:spcPts val="3910"/>
              </a:lnSpc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4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9365" y="-282452"/>
            <a:ext cx="18297365" cy="1488270"/>
            <a:chOff x="0" y="0"/>
            <a:chExt cx="4819059" cy="39197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9059" cy="391972"/>
            </a:xfrm>
            <a:custGeom>
              <a:avLst/>
              <a:gdLst/>
              <a:ahLst/>
              <a:cxnLst/>
              <a:rect r="r" b="b" t="t" l="l"/>
              <a:pathLst>
                <a:path h="391972" w="4819059">
                  <a:moveTo>
                    <a:pt x="0" y="0"/>
                  </a:moveTo>
                  <a:lnTo>
                    <a:pt x="4819059" y="0"/>
                  </a:lnTo>
                  <a:lnTo>
                    <a:pt x="4819059" y="391972"/>
                  </a:lnTo>
                  <a:lnTo>
                    <a:pt x="0" y="391972"/>
                  </a:lnTo>
                  <a:close/>
                </a:path>
              </a:pathLst>
            </a:custGeom>
            <a:solidFill>
              <a:srgbClr val="764F19">
                <a:alpha val="31765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819059" cy="4395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6998871" y="500228"/>
            <a:ext cx="260429" cy="260429"/>
          </a:xfrm>
          <a:custGeom>
            <a:avLst/>
            <a:gdLst/>
            <a:ahLst/>
            <a:cxnLst/>
            <a:rect r="r" b="b" t="t" l="l"/>
            <a:pathLst>
              <a:path h="260429" w="260429">
                <a:moveTo>
                  <a:pt x="0" y="0"/>
                </a:moveTo>
                <a:lnTo>
                  <a:pt x="260429" y="0"/>
                </a:lnTo>
                <a:lnTo>
                  <a:pt x="260429" y="260429"/>
                </a:lnTo>
                <a:lnTo>
                  <a:pt x="0" y="2604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28700" y="366024"/>
            <a:ext cx="504985" cy="362671"/>
          </a:xfrm>
          <a:custGeom>
            <a:avLst/>
            <a:gdLst/>
            <a:ahLst/>
            <a:cxnLst/>
            <a:rect r="r" b="b" t="t" l="l"/>
            <a:pathLst>
              <a:path h="362671" w="504985">
                <a:moveTo>
                  <a:pt x="0" y="0"/>
                </a:moveTo>
                <a:lnTo>
                  <a:pt x="504985" y="0"/>
                </a:lnTo>
                <a:lnTo>
                  <a:pt x="504985" y="362672"/>
                </a:lnTo>
                <a:lnTo>
                  <a:pt x="0" y="3626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6699679" y="9296421"/>
            <a:ext cx="532278" cy="532278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46F25">
                <a:alpha val="54902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21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0" y="1909224"/>
            <a:ext cx="1404382" cy="1056360"/>
            <a:chOff x="0" y="0"/>
            <a:chExt cx="369878" cy="27821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369878" cy="278218"/>
            </a:xfrm>
            <a:custGeom>
              <a:avLst/>
              <a:gdLst/>
              <a:ahLst/>
              <a:cxnLst/>
              <a:rect r="r" b="b" t="t" l="l"/>
              <a:pathLst>
                <a:path h="278218" w="369878">
                  <a:moveTo>
                    <a:pt x="0" y="0"/>
                  </a:moveTo>
                  <a:lnTo>
                    <a:pt x="369878" y="0"/>
                  </a:lnTo>
                  <a:lnTo>
                    <a:pt x="369878" y="278218"/>
                  </a:lnTo>
                  <a:lnTo>
                    <a:pt x="0" y="278218"/>
                  </a:lnTo>
                  <a:close/>
                </a:path>
              </a:pathLst>
            </a:custGeom>
            <a:solidFill>
              <a:srgbClr val="A46F25">
                <a:alpha val="44706"/>
              </a:srgbClr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47625"/>
              <a:ext cx="369878" cy="3258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AutoShape 13" id="13"/>
          <p:cNvSpPr/>
          <p:nvPr/>
        </p:nvSpPr>
        <p:spPr>
          <a:xfrm>
            <a:off x="6781852" y="2164843"/>
            <a:ext cx="1533555" cy="0"/>
          </a:xfrm>
          <a:prstGeom prst="line">
            <a:avLst/>
          </a:prstGeom>
          <a:ln cap="flat" w="28575">
            <a:solidFill>
              <a:srgbClr val="A46F2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4" id="14"/>
          <p:cNvSpPr/>
          <p:nvPr/>
        </p:nvSpPr>
        <p:spPr>
          <a:xfrm flipH="false" flipV="false" rot="0">
            <a:off x="408266" y="2512505"/>
            <a:ext cx="10087623" cy="7586389"/>
          </a:xfrm>
          <a:custGeom>
            <a:avLst/>
            <a:gdLst/>
            <a:ahLst/>
            <a:cxnLst/>
            <a:rect r="r" b="b" t="t" l="l"/>
            <a:pathLst>
              <a:path h="7586389" w="10087623">
                <a:moveTo>
                  <a:pt x="0" y="0"/>
                </a:moveTo>
                <a:lnTo>
                  <a:pt x="10087623" y="0"/>
                </a:lnTo>
                <a:lnTo>
                  <a:pt x="10087623" y="7586389"/>
                </a:lnTo>
                <a:lnTo>
                  <a:pt x="0" y="758638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5011963" y="452603"/>
            <a:ext cx="1303172" cy="2760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100"/>
              </a:lnSpc>
              <a:spcBef>
                <a:spcPct val="0"/>
              </a:spcBef>
            </a:pPr>
            <a:r>
              <a:rPr lang="en-US" sz="1500" spc="-30">
                <a:solidFill>
                  <a:srgbClr val="FFFFFF"/>
                </a:solidFill>
                <a:latin typeface="Poppins"/>
              </a:rPr>
              <a:t>Contact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3708791" y="452603"/>
            <a:ext cx="1303172" cy="2760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100"/>
              </a:lnSpc>
              <a:spcBef>
                <a:spcPct val="0"/>
              </a:spcBef>
            </a:pPr>
            <a:r>
              <a:rPr lang="en-US" sz="1500" spc="-30">
                <a:solidFill>
                  <a:srgbClr val="FFFFFF"/>
                </a:solidFill>
                <a:latin typeface="Poppins"/>
              </a:rPr>
              <a:t>About Us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405618" y="452603"/>
            <a:ext cx="1303172" cy="2760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100"/>
              </a:lnSpc>
              <a:spcBef>
                <a:spcPct val="0"/>
              </a:spcBef>
            </a:pPr>
            <a:r>
              <a:rPr lang="en-US" sz="1500" spc="-30">
                <a:solidFill>
                  <a:srgbClr val="FFFFFF"/>
                </a:solidFill>
                <a:latin typeface="Poppins"/>
              </a:rPr>
              <a:t>Service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1102446" y="452603"/>
            <a:ext cx="1303172" cy="2760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100"/>
              </a:lnSpc>
              <a:spcBef>
                <a:spcPct val="0"/>
              </a:spcBef>
            </a:pPr>
            <a:r>
              <a:rPr lang="en-US" sz="1500" spc="-30">
                <a:solidFill>
                  <a:srgbClr val="FFFFFF"/>
                </a:solidFill>
                <a:latin typeface="Poppins"/>
              </a:rPr>
              <a:t>Home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6672336" y="9379382"/>
            <a:ext cx="586964" cy="3092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80"/>
              </a:lnSpc>
            </a:pPr>
            <a:r>
              <a:rPr lang="en-US" sz="1700">
                <a:solidFill>
                  <a:srgbClr val="FFFFFF"/>
                </a:solidFill>
                <a:latin typeface="Poppins"/>
              </a:rPr>
              <a:t>04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4225778" y="1573542"/>
            <a:ext cx="10134599" cy="591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17"/>
              </a:lnSpc>
            </a:pPr>
            <a:r>
              <a:rPr lang="en-US" sz="4144">
                <a:solidFill>
                  <a:srgbClr val="FFFFFF"/>
                </a:solidFill>
                <a:latin typeface="Baskerville Display PT Bold"/>
              </a:rPr>
              <a:t>Check the Dataset for Null values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495889" y="4385945"/>
            <a:ext cx="6942426" cy="1919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80365" indent="-390182" lvl="1">
              <a:lnSpc>
                <a:spcPts val="5060"/>
              </a:lnSpc>
              <a:buFont typeface="Arial"/>
              <a:buChar char="•"/>
            </a:pPr>
            <a:r>
              <a:rPr lang="en-US" sz="3614" spc="-72">
                <a:solidFill>
                  <a:srgbClr val="FFFFFF"/>
                </a:solidFill>
                <a:latin typeface="Poppins"/>
              </a:rPr>
              <a:t>The dataset contains 0 null values and therefore analysis begins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4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699679" y="9296421"/>
            <a:ext cx="532278" cy="532278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46F25">
                <a:alpha val="54902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21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9365" y="-282452"/>
            <a:ext cx="18297365" cy="1488270"/>
            <a:chOff x="0" y="0"/>
            <a:chExt cx="4819059" cy="39197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819059" cy="391972"/>
            </a:xfrm>
            <a:custGeom>
              <a:avLst/>
              <a:gdLst/>
              <a:ahLst/>
              <a:cxnLst/>
              <a:rect r="r" b="b" t="t" l="l"/>
              <a:pathLst>
                <a:path h="391972" w="4819059">
                  <a:moveTo>
                    <a:pt x="0" y="0"/>
                  </a:moveTo>
                  <a:lnTo>
                    <a:pt x="4819059" y="0"/>
                  </a:lnTo>
                  <a:lnTo>
                    <a:pt x="4819059" y="391972"/>
                  </a:lnTo>
                  <a:lnTo>
                    <a:pt x="0" y="391972"/>
                  </a:lnTo>
                  <a:close/>
                </a:path>
              </a:pathLst>
            </a:custGeom>
            <a:solidFill>
              <a:srgbClr val="764F19">
                <a:alpha val="31765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4819059" cy="4395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6998871" y="500228"/>
            <a:ext cx="260429" cy="260429"/>
          </a:xfrm>
          <a:custGeom>
            <a:avLst/>
            <a:gdLst/>
            <a:ahLst/>
            <a:cxnLst/>
            <a:rect r="r" b="b" t="t" l="l"/>
            <a:pathLst>
              <a:path h="260429" w="260429">
                <a:moveTo>
                  <a:pt x="0" y="0"/>
                </a:moveTo>
                <a:lnTo>
                  <a:pt x="260429" y="0"/>
                </a:lnTo>
                <a:lnTo>
                  <a:pt x="260429" y="260429"/>
                </a:lnTo>
                <a:lnTo>
                  <a:pt x="0" y="2604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28700" y="366024"/>
            <a:ext cx="504985" cy="362671"/>
          </a:xfrm>
          <a:custGeom>
            <a:avLst/>
            <a:gdLst/>
            <a:ahLst/>
            <a:cxnLst/>
            <a:rect r="r" b="b" t="t" l="l"/>
            <a:pathLst>
              <a:path h="362671" w="504985">
                <a:moveTo>
                  <a:pt x="0" y="0"/>
                </a:moveTo>
                <a:lnTo>
                  <a:pt x="504985" y="0"/>
                </a:lnTo>
                <a:lnTo>
                  <a:pt x="504985" y="362672"/>
                </a:lnTo>
                <a:lnTo>
                  <a:pt x="0" y="3626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7211690" y="4804965"/>
            <a:ext cx="1086735" cy="878067"/>
            <a:chOff x="0" y="0"/>
            <a:chExt cx="286218" cy="23126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86218" cy="231260"/>
            </a:xfrm>
            <a:custGeom>
              <a:avLst/>
              <a:gdLst/>
              <a:ahLst/>
              <a:cxnLst/>
              <a:rect r="r" b="b" t="t" l="l"/>
              <a:pathLst>
                <a:path h="231260" w="286218">
                  <a:moveTo>
                    <a:pt x="0" y="0"/>
                  </a:moveTo>
                  <a:lnTo>
                    <a:pt x="286218" y="0"/>
                  </a:lnTo>
                  <a:lnTo>
                    <a:pt x="286218" y="231260"/>
                  </a:lnTo>
                  <a:lnTo>
                    <a:pt x="0" y="231260"/>
                  </a:lnTo>
                  <a:close/>
                </a:path>
              </a:pathLst>
            </a:custGeom>
            <a:solidFill>
              <a:srgbClr val="A46F25">
                <a:alpha val="44706"/>
              </a:srgbClr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47625"/>
              <a:ext cx="286218" cy="2788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822124" y="1635409"/>
            <a:ext cx="1086735" cy="878067"/>
            <a:chOff x="0" y="0"/>
            <a:chExt cx="286218" cy="23126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86218" cy="231260"/>
            </a:xfrm>
            <a:custGeom>
              <a:avLst/>
              <a:gdLst/>
              <a:ahLst/>
              <a:cxnLst/>
              <a:rect r="r" b="b" t="t" l="l"/>
              <a:pathLst>
                <a:path h="231260" w="286218">
                  <a:moveTo>
                    <a:pt x="0" y="0"/>
                  </a:moveTo>
                  <a:lnTo>
                    <a:pt x="286218" y="0"/>
                  </a:lnTo>
                  <a:lnTo>
                    <a:pt x="286218" y="231260"/>
                  </a:lnTo>
                  <a:lnTo>
                    <a:pt x="0" y="231260"/>
                  </a:lnTo>
                  <a:close/>
                </a:path>
              </a:pathLst>
            </a:custGeom>
            <a:solidFill>
              <a:srgbClr val="A46F25">
                <a:alpha val="44706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47625"/>
              <a:ext cx="286218" cy="2788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968336" y="1780858"/>
            <a:ext cx="7167061" cy="3725757"/>
            <a:chOff x="0" y="0"/>
            <a:chExt cx="1110365" cy="577217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110365" cy="577217"/>
            </a:xfrm>
            <a:custGeom>
              <a:avLst/>
              <a:gdLst/>
              <a:ahLst/>
              <a:cxnLst/>
              <a:rect r="r" b="b" t="t" l="l"/>
              <a:pathLst>
                <a:path h="577217" w="1110365">
                  <a:moveTo>
                    <a:pt x="0" y="0"/>
                  </a:moveTo>
                  <a:lnTo>
                    <a:pt x="1110365" y="0"/>
                  </a:lnTo>
                  <a:lnTo>
                    <a:pt x="1110365" y="577217"/>
                  </a:lnTo>
                  <a:lnTo>
                    <a:pt x="0" y="577217"/>
                  </a:lnTo>
                  <a:close/>
                </a:path>
              </a:pathLst>
            </a:custGeom>
            <a:blipFill>
              <a:blip r:embed="rId6"/>
              <a:stretch>
                <a:fillRect l="0" t="-14121" r="0" b="-14121"/>
              </a:stretch>
            </a:blipFill>
            <a:ln w="38100" cap="sq">
              <a:solidFill>
                <a:srgbClr val="764F19"/>
              </a:solidFill>
              <a:prstDash val="solid"/>
              <a:miter/>
            </a:ln>
          </p:spPr>
        </p:sp>
      </p:grpSp>
      <p:sp>
        <p:nvSpPr>
          <p:cNvPr name="AutoShape 18" id="18"/>
          <p:cNvSpPr/>
          <p:nvPr/>
        </p:nvSpPr>
        <p:spPr>
          <a:xfrm>
            <a:off x="11523649" y="3658024"/>
            <a:ext cx="1533555" cy="0"/>
          </a:xfrm>
          <a:prstGeom prst="line">
            <a:avLst/>
          </a:prstGeom>
          <a:ln cap="flat" w="28575">
            <a:solidFill>
              <a:srgbClr val="A46F2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9" id="19"/>
          <p:cNvSpPr/>
          <p:nvPr/>
        </p:nvSpPr>
        <p:spPr>
          <a:xfrm flipH="false" flipV="false" rot="0">
            <a:off x="9144000" y="4193304"/>
            <a:ext cx="8015135" cy="4130348"/>
          </a:xfrm>
          <a:custGeom>
            <a:avLst/>
            <a:gdLst/>
            <a:ahLst/>
            <a:cxnLst/>
            <a:rect r="r" b="b" t="t" l="l"/>
            <a:pathLst>
              <a:path h="4130348" w="8015135">
                <a:moveTo>
                  <a:pt x="0" y="0"/>
                </a:moveTo>
                <a:lnTo>
                  <a:pt x="8015135" y="0"/>
                </a:lnTo>
                <a:lnTo>
                  <a:pt x="8015135" y="4130348"/>
                </a:lnTo>
                <a:lnTo>
                  <a:pt x="0" y="413034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725" r="0" b="-725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16672336" y="9379382"/>
            <a:ext cx="586964" cy="3092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80"/>
              </a:lnSpc>
            </a:pPr>
            <a:r>
              <a:rPr lang="en-US" sz="1700">
                <a:solidFill>
                  <a:srgbClr val="FFFFFF"/>
                </a:solidFill>
                <a:latin typeface="Poppins"/>
              </a:rPr>
              <a:t>05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5011963" y="452603"/>
            <a:ext cx="1303172" cy="2760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100"/>
              </a:lnSpc>
              <a:spcBef>
                <a:spcPct val="0"/>
              </a:spcBef>
            </a:pPr>
            <a:r>
              <a:rPr lang="en-US" sz="1500" spc="-30">
                <a:solidFill>
                  <a:srgbClr val="FFFFFF"/>
                </a:solidFill>
                <a:latin typeface="Poppins"/>
              </a:rPr>
              <a:t>Contact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3708791" y="452603"/>
            <a:ext cx="1303172" cy="2760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100"/>
              </a:lnSpc>
              <a:spcBef>
                <a:spcPct val="0"/>
              </a:spcBef>
            </a:pPr>
            <a:r>
              <a:rPr lang="en-US" sz="1500" spc="-30">
                <a:solidFill>
                  <a:srgbClr val="FFFFFF"/>
                </a:solidFill>
                <a:latin typeface="Poppins"/>
              </a:rPr>
              <a:t>About Us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2405618" y="452603"/>
            <a:ext cx="1303172" cy="2760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100"/>
              </a:lnSpc>
              <a:spcBef>
                <a:spcPct val="0"/>
              </a:spcBef>
            </a:pPr>
            <a:r>
              <a:rPr lang="en-US" sz="1500" spc="-30">
                <a:solidFill>
                  <a:srgbClr val="FFFFFF"/>
                </a:solidFill>
                <a:latin typeface="Poppins"/>
              </a:rPr>
              <a:t>Service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1102446" y="452603"/>
            <a:ext cx="1303172" cy="2760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100"/>
              </a:lnSpc>
              <a:spcBef>
                <a:spcPct val="0"/>
              </a:spcBef>
            </a:pPr>
            <a:r>
              <a:rPr lang="en-US" sz="1500" spc="-30">
                <a:solidFill>
                  <a:srgbClr val="FFFFFF"/>
                </a:solidFill>
                <a:latin typeface="Poppins"/>
              </a:rPr>
              <a:t>Home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9139318" y="1602576"/>
            <a:ext cx="10576893" cy="1898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14"/>
              </a:lnSpc>
            </a:pPr>
            <a:r>
              <a:rPr lang="en-US" sz="6802" spc="-136">
                <a:solidFill>
                  <a:srgbClr val="FFFFFF"/>
                </a:solidFill>
                <a:latin typeface="Baskerville Display PT Bold"/>
              </a:rPr>
              <a:t>Total number of reservations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968336" y="6511707"/>
            <a:ext cx="7655844" cy="10477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  <a:spcBef>
                <a:spcPct val="0"/>
              </a:spcBef>
            </a:pPr>
            <a:r>
              <a:rPr lang="en-US" sz="2999" spc="-59">
                <a:solidFill>
                  <a:srgbClr val="FFFFFF"/>
                </a:solidFill>
                <a:latin typeface="Poppins"/>
              </a:rPr>
              <a:t>The total number of reservations made in the hotel was 700 reservations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4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699679" y="9296421"/>
            <a:ext cx="532278" cy="532278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46F25">
                <a:alpha val="54902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21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9365" y="-282452"/>
            <a:ext cx="18297365" cy="1488270"/>
            <a:chOff x="0" y="0"/>
            <a:chExt cx="4819059" cy="39197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819059" cy="391972"/>
            </a:xfrm>
            <a:custGeom>
              <a:avLst/>
              <a:gdLst/>
              <a:ahLst/>
              <a:cxnLst/>
              <a:rect r="r" b="b" t="t" l="l"/>
              <a:pathLst>
                <a:path h="391972" w="4819059">
                  <a:moveTo>
                    <a:pt x="0" y="0"/>
                  </a:moveTo>
                  <a:lnTo>
                    <a:pt x="4819059" y="0"/>
                  </a:lnTo>
                  <a:lnTo>
                    <a:pt x="4819059" y="391972"/>
                  </a:lnTo>
                  <a:lnTo>
                    <a:pt x="0" y="391972"/>
                  </a:lnTo>
                  <a:close/>
                </a:path>
              </a:pathLst>
            </a:custGeom>
            <a:solidFill>
              <a:srgbClr val="764F19">
                <a:alpha val="31765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4819059" cy="4395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6998871" y="500228"/>
            <a:ext cx="260429" cy="260429"/>
          </a:xfrm>
          <a:custGeom>
            <a:avLst/>
            <a:gdLst/>
            <a:ahLst/>
            <a:cxnLst/>
            <a:rect r="r" b="b" t="t" l="l"/>
            <a:pathLst>
              <a:path h="260429" w="260429">
                <a:moveTo>
                  <a:pt x="0" y="0"/>
                </a:moveTo>
                <a:lnTo>
                  <a:pt x="260429" y="0"/>
                </a:lnTo>
                <a:lnTo>
                  <a:pt x="260429" y="260429"/>
                </a:lnTo>
                <a:lnTo>
                  <a:pt x="0" y="2604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28700" y="366024"/>
            <a:ext cx="504985" cy="362671"/>
          </a:xfrm>
          <a:custGeom>
            <a:avLst/>
            <a:gdLst/>
            <a:ahLst/>
            <a:cxnLst/>
            <a:rect r="r" b="b" t="t" l="l"/>
            <a:pathLst>
              <a:path h="362671" w="504985">
                <a:moveTo>
                  <a:pt x="0" y="0"/>
                </a:moveTo>
                <a:lnTo>
                  <a:pt x="504985" y="0"/>
                </a:lnTo>
                <a:lnTo>
                  <a:pt x="504985" y="362672"/>
                </a:lnTo>
                <a:lnTo>
                  <a:pt x="0" y="3626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0" id="10"/>
          <p:cNvSpPr/>
          <p:nvPr/>
        </p:nvSpPr>
        <p:spPr>
          <a:xfrm>
            <a:off x="352760" y="2920519"/>
            <a:ext cx="1533555" cy="0"/>
          </a:xfrm>
          <a:prstGeom prst="line">
            <a:avLst/>
          </a:prstGeom>
          <a:ln cap="flat" w="28575">
            <a:solidFill>
              <a:srgbClr val="A46F25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1" id="11"/>
          <p:cNvGrpSpPr/>
          <p:nvPr/>
        </p:nvGrpSpPr>
        <p:grpSpPr>
          <a:xfrm rot="0">
            <a:off x="16602062" y="5435905"/>
            <a:ext cx="1259791" cy="1507978"/>
            <a:chOff x="0" y="0"/>
            <a:chExt cx="286218" cy="34260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86218" cy="342605"/>
            </a:xfrm>
            <a:custGeom>
              <a:avLst/>
              <a:gdLst/>
              <a:ahLst/>
              <a:cxnLst/>
              <a:rect r="r" b="b" t="t" l="l"/>
              <a:pathLst>
                <a:path h="342605" w="286218">
                  <a:moveTo>
                    <a:pt x="0" y="0"/>
                  </a:moveTo>
                  <a:lnTo>
                    <a:pt x="286218" y="0"/>
                  </a:lnTo>
                  <a:lnTo>
                    <a:pt x="286218" y="342605"/>
                  </a:lnTo>
                  <a:lnTo>
                    <a:pt x="0" y="342605"/>
                  </a:lnTo>
                  <a:close/>
                </a:path>
              </a:pathLst>
            </a:custGeom>
            <a:solidFill>
              <a:srgbClr val="A46F25">
                <a:alpha val="44706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47625"/>
              <a:ext cx="286218" cy="3902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0869170" y="1398253"/>
            <a:ext cx="1259791" cy="1507978"/>
            <a:chOff x="0" y="0"/>
            <a:chExt cx="286218" cy="342605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86218" cy="342605"/>
            </a:xfrm>
            <a:custGeom>
              <a:avLst/>
              <a:gdLst/>
              <a:ahLst/>
              <a:cxnLst/>
              <a:rect r="r" b="b" t="t" l="l"/>
              <a:pathLst>
                <a:path h="342605" w="286218">
                  <a:moveTo>
                    <a:pt x="0" y="0"/>
                  </a:moveTo>
                  <a:lnTo>
                    <a:pt x="286218" y="0"/>
                  </a:lnTo>
                  <a:lnTo>
                    <a:pt x="286218" y="342605"/>
                  </a:lnTo>
                  <a:lnTo>
                    <a:pt x="0" y="342605"/>
                  </a:lnTo>
                  <a:close/>
                </a:path>
              </a:pathLst>
            </a:custGeom>
            <a:solidFill>
              <a:srgbClr val="A46F25">
                <a:alpha val="44706"/>
              </a:srgbClr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47625"/>
              <a:ext cx="286218" cy="3902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1076571" y="1629608"/>
            <a:ext cx="6567611" cy="5057935"/>
            <a:chOff x="0" y="0"/>
            <a:chExt cx="1110365" cy="855129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110365" cy="855129"/>
            </a:xfrm>
            <a:custGeom>
              <a:avLst/>
              <a:gdLst/>
              <a:ahLst/>
              <a:cxnLst/>
              <a:rect r="r" b="b" t="t" l="l"/>
              <a:pathLst>
                <a:path h="855129" w="1110365">
                  <a:moveTo>
                    <a:pt x="0" y="0"/>
                  </a:moveTo>
                  <a:lnTo>
                    <a:pt x="1110365" y="0"/>
                  </a:lnTo>
                  <a:lnTo>
                    <a:pt x="1110365" y="855129"/>
                  </a:lnTo>
                  <a:lnTo>
                    <a:pt x="0" y="855129"/>
                  </a:lnTo>
                  <a:close/>
                </a:path>
              </a:pathLst>
            </a:custGeom>
            <a:blipFill>
              <a:blip r:embed="rId6"/>
              <a:stretch>
                <a:fillRect l="-7796" t="0" r="-7796" b="0"/>
              </a:stretch>
            </a:blipFill>
            <a:ln w="38100" cap="sq">
              <a:solidFill>
                <a:srgbClr val="764F19"/>
              </a:solidFill>
              <a:prstDash val="solid"/>
              <a:miter/>
            </a:ln>
          </p:spPr>
        </p:sp>
      </p:grpSp>
      <p:sp>
        <p:nvSpPr>
          <p:cNvPr name="Freeform 19" id="19"/>
          <p:cNvSpPr/>
          <p:nvPr/>
        </p:nvSpPr>
        <p:spPr>
          <a:xfrm flipH="false" flipV="false" rot="0">
            <a:off x="1028700" y="3472089"/>
            <a:ext cx="8628252" cy="3927631"/>
          </a:xfrm>
          <a:custGeom>
            <a:avLst/>
            <a:gdLst/>
            <a:ahLst/>
            <a:cxnLst/>
            <a:rect r="r" b="b" t="t" l="l"/>
            <a:pathLst>
              <a:path h="3927631" w="8628252">
                <a:moveTo>
                  <a:pt x="0" y="0"/>
                </a:moveTo>
                <a:lnTo>
                  <a:pt x="8628252" y="0"/>
                </a:lnTo>
                <a:lnTo>
                  <a:pt x="8628252" y="3927631"/>
                </a:lnTo>
                <a:lnTo>
                  <a:pt x="0" y="392763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16672336" y="9379382"/>
            <a:ext cx="586964" cy="3092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80"/>
              </a:lnSpc>
            </a:pPr>
            <a:r>
              <a:rPr lang="en-US" sz="1700">
                <a:solidFill>
                  <a:srgbClr val="FFFFFF"/>
                </a:solidFill>
                <a:latin typeface="Poppins"/>
              </a:rPr>
              <a:t>06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5011963" y="452603"/>
            <a:ext cx="1303172" cy="2760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100"/>
              </a:lnSpc>
              <a:spcBef>
                <a:spcPct val="0"/>
              </a:spcBef>
            </a:pPr>
            <a:r>
              <a:rPr lang="en-US" sz="1500" spc="-30">
                <a:solidFill>
                  <a:srgbClr val="FFFFFF"/>
                </a:solidFill>
                <a:latin typeface="Poppins"/>
              </a:rPr>
              <a:t>Contact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3708791" y="452603"/>
            <a:ext cx="1303172" cy="2760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100"/>
              </a:lnSpc>
              <a:spcBef>
                <a:spcPct val="0"/>
              </a:spcBef>
            </a:pPr>
            <a:r>
              <a:rPr lang="en-US" sz="1500" spc="-30">
                <a:solidFill>
                  <a:srgbClr val="FFFFFF"/>
                </a:solidFill>
                <a:latin typeface="Poppins"/>
              </a:rPr>
              <a:t>About Us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2405618" y="452603"/>
            <a:ext cx="1303172" cy="2760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100"/>
              </a:lnSpc>
              <a:spcBef>
                <a:spcPct val="0"/>
              </a:spcBef>
            </a:pPr>
            <a:r>
              <a:rPr lang="en-US" sz="1500" spc="-30">
                <a:solidFill>
                  <a:srgbClr val="FFFFFF"/>
                </a:solidFill>
                <a:latin typeface="Poppins"/>
              </a:rPr>
              <a:t>Service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1102446" y="452603"/>
            <a:ext cx="1303172" cy="2760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100"/>
              </a:lnSpc>
              <a:spcBef>
                <a:spcPct val="0"/>
              </a:spcBef>
            </a:pPr>
            <a:r>
              <a:rPr lang="en-US" sz="1500" spc="-30">
                <a:solidFill>
                  <a:srgbClr val="FFFFFF"/>
                </a:solidFill>
                <a:latin typeface="Poppins"/>
              </a:rPr>
              <a:t>Home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352760" y="1455403"/>
            <a:ext cx="8786558" cy="12045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99"/>
              </a:lnSpc>
            </a:pPr>
            <a:r>
              <a:rPr lang="en-US" sz="4402">
                <a:solidFill>
                  <a:srgbClr val="FFFFFF"/>
                </a:solidFill>
                <a:latin typeface="Baskerville Display PT Bold"/>
              </a:rPr>
              <a:t>Meal plan most popular among guests?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2932786" y="8155241"/>
            <a:ext cx="15355214" cy="5664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79"/>
              </a:lnSpc>
              <a:spcBef>
                <a:spcPct val="0"/>
              </a:spcBef>
            </a:pPr>
            <a:r>
              <a:rPr lang="en-US" sz="3199" spc="-63">
                <a:solidFill>
                  <a:srgbClr val="FFFFFF"/>
                </a:solidFill>
                <a:latin typeface="Poppins"/>
              </a:rPr>
              <a:t>Meal Plan 1 was the most preffered meal plan by the hotel guests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4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699679" y="9296421"/>
            <a:ext cx="532278" cy="532278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46F25">
                <a:alpha val="54902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21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9365" y="-282452"/>
            <a:ext cx="18297365" cy="1488270"/>
            <a:chOff x="0" y="0"/>
            <a:chExt cx="4819059" cy="39197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819059" cy="391972"/>
            </a:xfrm>
            <a:custGeom>
              <a:avLst/>
              <a:gdLst/>
              <a:ahLst/>
              <a:cxnLst/>
              <a:rect r="r" b="b" t="t" l="l"/>
              <a:pathLst>
                <a:path h="391972" w="4819059">
                  <a:moveTo>
                    <a:pt x="0" y="0"/>
                  </a:moveTo>
                  <a:lnTo>
                    <a:pt x="4819059" y="0"/>
                  </a:lnTo>
                  <a:lnTo>
                    <a:pt x="4819059" y="391972"/>
                  </a:lnTo>
                  <a:lnTo>
                    <a:pt x="0" y="391972"/>
                  </a:lnTo>
                  <a:close/>
                </a:path>
              </a:pathLst>
            </a:custGeom>
            <a:solidFill>
              <a:srgbClr val="764F19">
                <a:alpha val="31765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4819059" cy="4395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6998871" y="500228"/>
            <a:ext cx="260429" cy="260429"/>
          </a:xfrm>
          <a:custGeom>
            <a:avLst/>
            <a:gdLst/>
            <a:ahLst/>
            <a:cxnLst/>
            <a:rect r="r" b="b" t="t" l="l"/>
            <a:pathLst>
              <a:path h="260429" w="260429">
                <a:moveTo>
                  <a:pt x="0" y="0"/>
                </a:moveTo>
                <a:lnTo>
                  <a:pt x="260429" y="0"/>
                </a:lnTo>
                <a:lnTo>
                  <a:pt x="260429" y="260429"/>
                </a:lnTo>
                <a:lnTo>
                  <a:pt x="0" y="2604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28700" y="366024"/>
            <a:ext cx="504985" cy="362671"/>
          </a:xfrm>
          <a:custGeom>
            <a:avLst/>
            <a:gdLst/>
            <a:ahLst/>
            <a:cxnLst/>
            <a:rect r="r" b="b" t="t" l="l"/>
            <a:pathLst>
              <a:path h="362671" w="504985">
                <a:moveTo>
                  <a:pt x="0" y="0"/>
                </a:moveTo>
                <a:lnTo>
                  <a:pt x="504985" y="0"/>
                </a:lnTo>
                <a:lnTo>
                  <a:pt x="504985" y="362672"/>
                </a:lnTo>
                <a:lnTo>
                  <a:pt x="0" y="3626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6179284" y="2052794"/>
            <a:ext cx="1404382" cy="1108449"/>
            <a:chOff x="0" y="0"/>
            <a:chExt cx="369878" cy="291937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369878" cy="291937"/>
            </a:xfrm>
            <a:custGeom>
              <a:avLst/>
              <a:gdLst/>
              <a:ahLst/>
              <a:cxnLst/>
              <a:rect r="r" b="b" t="t" l="l"/>
              <a:pathLst>
                <a:path h="291937" w="369878">
                  <a:moveTo>
                    <a:pt x="0" y="0"/>
                  </a:moveTo>
                  <a:lnTo>
                    <a:pt x="369878" y="0"/>
                  </a:lnTo>
                  <a:lnTo>
                    <a:pt x="369878" y="291937"/>
                  </a:lnTo>
                  <a:lnTo>
                    <a:pt x="0" y="291937"/>
                  </a:lnTo>
                  <a:close/>
                </a:path>
              </a:pathLst>
            </a:custGeom>
            <a:solidFill>
              <a:srgbClr val="A46F25">
                <a:alpha val="44706"/>
              </a:srgbClr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47625"/>
              <a:ext cx="369878" cy="3395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9748244" y="1343675"/>
            <a:ext cx="7629654" cy="7599649"/>
            <a:chOff x="0" y="0"/>
            <a:chExt cx="6159500" cy="6135277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6159500" cy="6135277"/>
            </a:xfrm>
            <a:custGeom>
              <a:avLst/>
              <a:gdLst/>
              <a:ahLst/>
              <a:cxnLst/>
              <a:rect r="r" b="b" t="t" l="l"/>
              <a:pathLst>
                <a:path h="6135277" w="6159500">
                  <a:moveTo>
                    <a:pt x="6159500" y="6135277"/>
                  </a:moveTo>
                  <a:lnTo>
                    <a:pt x="0" y="5355260"/>
                  </a:lnTo>
                  <a:lnTo>
                    <a:pt x="0" y="0"/>
                  </a:lnTo>
                  <a:lnTo>
                    <a:pt x="6159500" y="780017"/>
                  </a:lnTo>
                  <a:close/>
                </a:path>
              </a:pathLst>
            </a:custGeom>
            <a:blipFill>
              <a:blip r:embed="rId6"/>
              <a:stretch>
                <a:fillRect l="-24681" t="0" r="-24681" b="0"/>
              </a:stretch>
            </a:blipFill>
            <a:ln w="38100" cap="sq">
              <a:solidFill>
                <a:srgbClr val="764F19"/>
              </a:solidFill>
              <a:prstDash val="solid"/>
              <a:miter/>
            </a:ln>
          </p:spPr>
        </p:sp>
      </p:grpSp>
      <p:grpSp>
        <p:nvGrpSpPr>
          <p:cNvPr name="Group 15" id="15"/>
          <p:cNvGrpSpPr/>
          <p:nvPr/>
        </p:nvGrpSpPr>
        <p:grpSpPr>
          <a:xfrm rot="0">
            <a:off x="9748244" y="7922452"/>
            <a:ext cx="1404382" cy="474458"/>
            <a:chOff x="0" y="0"/>
            <a:chExt cx="369878" cy="12496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369878" cy="124960"/>
            </a:xfrm>
            <a:custGeom>
              <a:avLst/>
              <a:gdLst/>
              <a:ahLst/>
              <a:cxnLst/>
              <a:rect r="r" b="b" t="t" l="l"/>
              <a:pathLst>
                <a:path h="124960" w="369878">
                  <a:moveTo>
                    <a:pt x="0" y="0"/>
                  </a:moveTo>
                  <a:lnTo>
                    <a:pt x="369878" y="0"/>
                  </a:lnTo>
                  <a:lnTo>
                    <a:pt x="369878" y="124960"/>
                  </a:lnTo>
                  <a:lnTo>
                    <a:pt x="0" y="124960"/>
                  </a:lnTo>
                  <a:close/>
                </a:path>
              </a:pathLst>
            </a:custGeom>
            <a:solidFill>
              <a:srgbClr val="A46F25">
                <a:alpha val="44706"/>
              </a:srgbClr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47625"/>
              <a:ext cx="369878" cy="1725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AutoShape 18" id="18"/>
          <p:cNvSpPr/>
          <p:nvPr/>
        </p:nvSpPr>
        <p:spPr>
          <a:xfrm>
            <a:off x="766908" y="3175530"/>
            <a:ext cx="1533555" cy="0"/>
          </a:xfrm>
          <a:prstGeom prst="line">
            <a:avLst/>
          </a:prstGeom>
          <a:ln cap="flat" w="28575">
            <a:solidFill>
              <a:srgbClr val="A46F2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9" id="19"/>
          <p:cNvSpPr/>
          <p:nvPr/>
        </p:nvSpPr>
        <p:spPr>
          <a:xfrm flipH="false" flipV="false" rot="0">
            <a:off x="214527" y="3351743"/>
            <a:ext cx="9292866" cy="4041316"/>
          </a:xfrm>
          <a:custGeom>
            <a:avLst/>
            <a:gdLst/>
            <a:ahLst/>
            <a:cxnLst/>
            <a:rect r="r" b="b" t="t" l="l"/>
            <a:pathLst>
              <a:path h="4041316" w="9292866">
                <a:moveTo>
                  <a:pt x="0" y="0"/>
                </a:moveTo>
                <a:lnTo>
                  <a:pt x="9292865" y="0"/>
                </a:lnTo>
                <a:lnTo>
                  <a:pt x="9292865" y="4041316"/>
                </a:lnTo>
                <a:lnTo>
                  <a:pt x="0" y="404131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16672336" y="9379382"/>
            <a:ext cx="586964" cy="3092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80"/>
              </a:lnSpc>
            </a:pPr>
            <a:r>
              <a:rPr lang="en-US" sz="1700">
                <a:solidFill>
                  <a:srgbClr val="FFFFFF"/>
                </a:solidFill>
                <a:latin typeface="Poppins"/>
              </a:rPr>
              <a:t>06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5011963" y="452603"/>
            <a:ext cx="1303172" cy="2760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100"/>
              </a:lnSpc>
              <a:spcBef>
                <a:spcPct val="0"/>
              </a:spcBef>
            </a:pPr>
            <a:r>
              <a:rPr lang="en-US" sz="1500" spc="-30">
                <a:solidFill>
                  <a:srgbClr val="FFFFFF"/>
                </a:solidFill>
                <a:latin typeface="Poppins"/>
              </a:rPr>
              <a:t>Contact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3708791" y="452603"/>
            <a:ext cx="1303172" cy="2760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100"/>
              </a:lnSpc>
              <a:spcBef>
                <a:spcPct val="0"/>
              </a:spcBef>
            </a:pPr>
            <a:r>
              <a:rPr lang="en-US" sz="1500" spc="-30">
                <a:solidFill>
                  <a:srgbClr val="FFFFFF"/>
                </a:solidFill>
                <a:latin typeface="Poppins"/>
              </a:rPr>
              <a:t>About Us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2405618" y="452603"/>
            <a:ext cx="1303172" cy="2760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100"/>
              </a:lnSpc>
              <a:spcBef>
                <a:spcPct val="0"/>
              </a:spcBef>
            </a:pPr>
            <a:r>
              <a:rPr lang="en-US" sz="1500" spc="-30">
                <a:solidFill>
                  <a:srgbClr val="FFFFFF"/>
                </a:solidFill>
                <a:latin typeface="Poppins"/>
              </a:rPr>
              <a:t>Service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1102446" y="452603"/>
            <a:ext cx="1303172" cy="2760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100"/>
              </a:lnSpc>
              <a:spcBef>
                <a:spcPct val="0"/>
              </a:spcBef>
            </a:pPr>
            <a:r>
              <a:rPr lang="en-US" sz="1500" spc="-30">
                <a:solidFill>
                  <a:srgbClr val="FFFFFF"/>
                </a:solidFill>
                <a:latin typeface="Poppins"/>
              </a:rPr>
              <a:t>Home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214527" y="1428196"/>
            <a:ext cx="9533717" cy="12636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60"/>
              </a:lnSpc>
            </a:pPr>
            <a:r>
              <a:rPr lang="en-US" sz="4551">
                <a:solidFill>
                  <a:srgbClr val="FFFFFF"/>
                </a:solidFill>
                <a:latin typeface="Baskerville Display PT Bold"/>
              </a:rPr>
              <a:t>Average price per room for reservations involving children?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766908" y="7974084"/>
            <a:ext cx="7655844" cy="10477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  <a:spcBef>
                <a:spcPct val="0"/>
              </a:spcBef>
            </a:pPr>
            <a:r>
              <a:rPr lang="en-US" sz="2999" spc="-59">
                <a:solidFill>
                  <a:srgbClr val="FFFFFF"/>
                </a:solidFill>
                <a:latin typeface="Poppins"/>
              </a:rPr>
              <a:t>The average price per room for the all the hotel rooms was $144.57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4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699679" y="9296421"/>
            <a:ext cx="532278" cy="532278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46F25">
                <a:alpha val="54902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21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9365" y="-282452"/>
            <a:ext cx="18297365" cy="1488270"/>
            <a:chOff x="0" y="0"/>
            <a:chExt cx="4819059" cy="39197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819059" cy="391972"/>
            </a:xfrm>
            <a:custGeom>
              <a:avLst/>
              <a:gdLst/>
              <a:ahLst/>
              <a:cxnLst/>
              <a:rect r="r" b="b" t="t" l="l"/>
              <a:pathLst>
                <a:path h="391972" w="4819059">
                  <a:moveTo>
                    <a:pt x="0" y="0"/>
                  </a:moveTo>
                  <a:lnTo>
                    <a:pt x="4819059" y="0"/>
                  </a:lnTo>
                  <a:lnTo>
                    <a:pt x="4819059" y="391972"/>
                  </a:lnTo>
                  <a:lnTo>
                    <a:pt x="0" y="391972"/>
                  </a:lnTo>
                  <a:close/>
                </a:path>
              </a:pathLst>
            </a:custGeom>
            <a:solidFill>
              <a:srgbClr val="764F19">
                <a:alpha val="31765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4819059" cy="4395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6998871" y="500228"/>
            <a:ext cx="260429" cy="260429"/>
          </a:xfrm>
          <a:custGeom>
            <a:avLst/>
            <a:gdLst/>
            <a:ahLst/>
            <a:cxnLst/>
            <a:rect r="r" b="b" t="t" l="l"/>
            <a:pathLst>
              <a:path h="260429" w="260429">
                <a:moveTo>
                  <a:pt x="0" y="0"/>
                </a:moveTo>
                <a:lnTo>
                  <a:pt x="260429" y="0"/>
                </a:lnTo>
                <a:lnTo>
                  <a:pt x="260429" y="260429"/>
                </a:lnTo>
                <a:lnTo>
                  <a:pt x="0" y="2604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28700" y="366024"/>
            <a:ext cx="504985" cy="362671"/>
          </a:xfrm>
          <a:custGeom>
            <a:avLst/>
            <a:gdLst/>
            <a:ahLst/>
            <a:cxnLst/>
            <a:rect r="r" b="b" t="t" l="l"/>
            <a:pathLst>
              <a:path h="362671" w="504985">
                <a:moveTo>
                  <a:pt x="0" y="0"/>
                </a:moveTo>
                <a:lnTo>
                  <a:pt x="504985" y="0"/>
                </a:lnTo>
                <a:lnTo>
                  <a:pt x="504985" y="362672"/>
                </a:lnTo>
                <a:lnTo>
                  <a:pt x="0" y="3626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2405618" y="7319665"/>
            <a:ext cx="1505585" cy="938886"/>
            <a:chOff x="0" y="0"/>
            <a:chExt cx="396533" cy="247279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396533" cy="247279"/>
            </a:xfrm>
            <a:custGeom>
              <a:avLst/>
              <a:gdLst/>
              <a:ahLst/>
              <a:cxnLst/>
              <a:rect r="r" b="b" t="t" l="l"/>
              <a:pathLst>
                <a:path h="247279" w="396533">
                  <a:moveTo>
                    <a:pt x="0" y="0"/>
                  </a:moveTo>
                  <a:lnTo>
                    <a:pt x="396533" y="0"/>
                  </a:lnTo>
                  <a:lnTo>
                    <a:pt x="396533" y="247279"/>
                  </a:lnTo>
                  <a:lnTo>
                    <a:pt x="0" y="247279"/>
                  </a:lnTo>
                  <a:close/>
                </a:path>
              </a:pathLst>
            </a:custGeom>
            <a:solidFill>
              <a:srgbClr val="A46F25">
                <a:alpha val="44706"/>
              </a:srgbClr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47625"/>
              <a:ext cx="396533" cy="29490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3294336" y="1656884"/>
            <a:ext cx="4151945" cy="6408171"/>
            <a:chOff x="0" y="0"/>
            <a:chExt cx="643245" cy="992793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643245" cy="992793"/>
            </a:xfrm>
            <a:custGeom>
              <a:avLst/>
              <a:gdLst/>
              <a:ahLst/>
              <a:cxnLst/>
              <a:rect r="r" b="b" t="t" l="l"/>
              <a:pathLst>
                <a:path h="992793" w="643245">
                  <a:moveTo>
                    <a:pt x="0" y="0"/>
                  </a:moveTo>
                  <a:lnTo>
                    <a:pt x="643245" y="0"/>
                  </a:lnTo>
                  <a:lnTo>
                    <a:pt x="643245" y="992793"/>
                  </a:lnTo>
                  <a:lnTo>
                    <a:pt x="0" y="992793"/>
                  </a:lnTo>
                  <a:close/>
                </a:path>
              </a:pathLst>
            </a:custGeom>
            <a:blipFill>
              <a:blip r:embed="rId6"/>
              <a:stretch>
                <a:fillRect l="-52894" t="0" r="-52894" b="0"/>
              </a:stretch>
            </a:blipFill>
            <a:ln w="38100" cap="sq">
              <a:solidFill>
                <a:srgbClr val="764F19"/>
              </a:solidFill>
              <a:prstDash val="solid"/>
              <a:miter/>
            </a:ln>
          </p:spPr>
        </p:sp>
      </p:grpSp>
      <p:sp>
        <p:nvSpPr>
          <p:cNvPr name="AutoShape 15" id="15"/>
          <p:cNvSpPr/>
          <p:nvPr/>
        </p:nvSpPr>
        <p:spPr>
          <a:xfrm flipV="true">
            <a:off x="596432" y="3188718"/>
            <a:ext cx="6965305" cy="14288"/>
          </a:xfrm>
          <a:prstGeom prst="line">
            <a:avLst/>
          </a:prstGeom>
          <a:ln cap="flat" w="28575">
            <a:solidFill>
              <a:srgbClr val="A46F25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6" id="16"/>
          <p:cNvGrpSpPr/>
          <p:nvPr/>
        </p:nvGrpSpPr>
        <p:grpSpPr>
          <a:xfrm rot="0">
            <a:off x="14545637" y="8258551"/>
            <a:ext cx="2205087" cy="726915"/>
            <a:chOff x="0" y="0"/>
            <a:chExt cx="580764" cy="191451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580764" cy="191451"/>
            </a:xfrm>
            <a:custGeom>
              <a:avLst/>
              <a:gdLst/>
              <a:ahLst/>
              <a:cxnLst/>
              <a:rect r="r" b="b" t="t" l="l"/>
              <a:pathLst>
                <a:path h="191451" w="580764">
                  <a:moveTo>
                    <a:pt x="0" y="0"/>
                  </a:moveTo>
                  <a:lnTo>
                    <a:pt x="580764" y="0"/>
                  </a:lnTo>
                  <a:lnTo>
                    <a:pt x="580764" y="191451"/>
                  </a:lnTo>
                  <a:lnTo>
                    <a:pt x="0" y="191451"/>
                  </a:lnTo>
                  <a:close/>
                </a:path>
              </a:pathLst>
            </a:custGeom>
            <a:solidFill>
              <a:srgbClr val="A46F25">
                <a:alpha val="31765"/>
              </a:srgbClr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47625"/>
              <a:ext cx="580764" cy="2390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0">
            <a:off x="596432" y="3558892"/>
            <a:ext cx="8436666" cy="4230216"/>
          </a:xfrm>
          <a:custGeom>
            <a:avLst/>
            <a:gdLst/>
            <a:ahLst/>
            <a:cxnLst/>
            <a:rect r="r" b="b" t="t" l="l"/>
            <a:pathLst>
              <a:path h="4230216" w="8436666">
                <a:moveTo>
                  <a:pt x="0" y="0"/>
                </a:moveTo>
                <a:lnTo>
                  <a:pt x="8436666" y="0"/>
                </a:lnTo>
                <a:lnTo>
                  <a:pt x="8436666" y="4230216"/>
                </a:lnTo>
                <a:lnTo>
                  <a:pt x="0" y="423021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16672336" y="9379382"/>
            <a:ext cx="586964" cy="3092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80"/>
              </a:lnSpc>
            </a:pPr>
            <a:r>
              <a:rPr lang="en-US" sz="1700">
                <a:solidFill>
                  <a:srgbClr val="FFFFFF"/>
                </a:solidFill>
                <a:latin typeface="Poppins"/>
              </a:rPr>
              <a:t>07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5011963" y="452603"/>
            <a:ext cx="1303172" cy="2760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100"/>
              </a:lnSpc>
              <a:spcBef>
                <a:spcPct val="0"/>
              </a:spcBef>
            </a:pPr>
            <a:r>
              <a:rPr lang="en-US" sz="1500" spc="-30">
                <a:solidFill>
                  <a:srgbClr val="FFFFFF"/>
                </a:solidFill>
                <a:latin typeface="Poppins"/>
              </a:rPr>
              <a:t>Contact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3708791" y="452603"/>
            <a:ext cx="1303172" cy="2760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100"/>
              </a:lnSpc>
              <a:spcBef>
                <a:spcPct val="0"/>
              </a:spcBef>
            </a:pPr>
            <a:r>
              <a:rPr lang="en-US" sz="1500" spc="-30">
                <a:solidFill>
                  <a:srgbClr val="FFFFFF"/>
                </a:solidFill>
                <a:latin typeface="Poppins"/>
              </a:rPr>
              <a:t>About Us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2405618" y="452603"/>
            <a:ext cx="1303172" cy="2760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100"/>
              </a:lnSpc>
              <a:spcBef>
                <a:spcPct val="0"/>
              </a:spcBef>
            </a:pPr>
            <a:r>
              <a:rPr lang="en-US" sz="1500" spc="-30">
                <a:solidFill>
                  <a:srgbClr val="FFFFFF"/>
                </a:solidFill>
                <a:latin typeface="Poppins"/>
              </a:rPr>
              <a:t>Service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1102446" y="452603"/>
            <a:ext cx="1303172" cy="2760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100"/>
              </a:lnSpc>
              <a:spcBef>
                <a:spcPct val="0"/>
              </a:spcBef>
            </a:pPr>
            <a:r>
              <a:rPr lang="en-US" sz="1500" spc="-30">
                <a:solidFill>
                  <a:srgbClr val="FFFFFF"/>
                </a:solidFill>
                <a:latin typeface="Poppins"/>
              </a:rPr>
              <a:t>Home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596403" y="1714034"/>
            <a:ext cx="10506044" cy="14603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99"/>
              </a:lnSpc>
            </a:pPr>
            <a:r>
              <a:rPr lang="en-US" sz="5229">
                <a:solidFill>
                  <a:srgbClr val="FFFFFF"/>
                </a:solidFill>
                <a:latin typeface="Baskerville Display PT Bold"/>
              </a:rPr>
              <a:t>Reservations were made for the year 2018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5067416" y="8465104"/>
            <a:ext cx="1161529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sz="1500" spc="124">
                <a:solidFill>
                  <a:srgbClr val="FFFFFF"/>
                </a:solidFill>
                <a:latin typeface="Poppins Bold"/>
              </a:rPr>
              <a:t>ROOM 03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596432" y="8388781"/>
            <a:ext cx="11157600" cy="5238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  <a:spcBef>
                <a:spcPct val="0"/>
              </a:spcBef>
            </a:pPr>
            <a:r>
              <a:rPr lang="en-US" sz="2999" spc="-59">
                <a:solidFill>
                  <a:srgbClr val="FFFFFF"/>
                </a:solidFill>
                <a:latin typeface="Poppins"/>
              </a:rPr>
              <a:t>Reservations made in the year 2018 was 577 in number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DAGJJt5X6VM</dc:identifier>
  <dcterms:modified xsi:type="dcterms:W3CDTF">2011-08-01T06:04:30Z</dcterms:modified>
  <cp:revision>1</cp:revision>
  <dc:title>Brown and White Elegant Hotel Service Presentation</dc:title>
</cp:coreProperties>
</file>